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handoutMasterIdLst>
    <p:handoutMasterId r:id="rId9"/>
  </p:handoutMasterIdLst>
  <p:sldIdLst>
    <p:sldId id="320" r:id="rId2"/>
    <p:sldId id="319" r:id="rId3"/>
    <p:sldId id="271" r:id="rId4"/>
    <p:sldId id="316" r:id="rId5"/>
    <p:sldId id="317" r:id="rId6"/>
    <p:sldId id="318" r:id="rId7"/>
  </p:sldIdLst>
  <p:sldSz cx="9144000" cy="6858000" type="screen4x3"/>
  <p:notesSz cx="9926638" cy="6797675"/>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395BC"/>
    <a:srgbClr val="E6E6E6"/>
    <a:srgbClr val="FF6699"/>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412" autoAdjust="0"/>
    <p:restoredTop sz="92539" autoAdjust="0"/>
  </p:normalViewPr>
  <p:slideViewPr>
    <p:cSldViewPr>
      <p:cViewPr>
        <p:scale>
          <a:sx n="304" d="100"/>
          <a:sy n="304" d="100"/>
        </p:scale>
        <p:origin x="-6016" y="-500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1" y="2"/>
            <a:ext cx="4301543" cy="339883"/>
          </a:xfrm>
          <a:prstGeom prst="rect">
            <a:avLst/>
          </a:prstGeom>
        </p:spPr>
        <p:txBody>
          <a:bodyPr vert="horz" lIns="91425" tIns="45712" rIns="91425" bIns="45712" rtlCol="0"/>
          <a:lstStyle>
            <a:lvl1pPr algn="l">
              <a:defRPr sz="1200"/>
            </a:lvl1pPr>
          </a:lstStyle>
          <a:p>
            <a:endParaRPr lang="de-DE"/>
          </a:p>
        </p:txBody>
      </p:sp>
      <p:sp>
        <p:nvSpPr>
          <p:cNvPr id="3" name="Datumsplatzhalter 2"/>
          <p:cNvSpPr>
            <a:spLocks noGrp="1"/>
          </p:cNvSpPr>
          <p:nvPr>
            <p:ph type="dt" sz="quarter" idx="1"/>
          </p:nvPr>
        </p:nvSpPr>
        <p:spPr>
          <a:xfrm>
            <a:off x="5622800" y="2"/>
            <a:ext cx="4301543" cy="339883"/>
          </a:xfrm>
          <a:prstGeom prst="rect">
            <a:avLst/>
          </a:prstGeom>
        </p:spPr>
        <p:txBody>
          <a:bodyPr vert="horz" lIns="91425" tIns="45712" rIns="91425" bIns="45712" rtlCol="0"/>
          <a:lstStyle>
            <a:lvl1pPr algn="r">
              <a:defRPr sz="1200"/>
            </a:lvl1pPr>
          </a:lstStyle>
          <a:p>
            <a:fld id="{5F958B28-B24E-4CA5-848A-FB546031B461}" type="datetimeFigureOut">
              <a:rPr lang="de-DE" smtClean="0"/>
              <a:t>01.10.2020</a:t>
            </a:fld>
            <a:endParaRPr lang="de-DE"/>
          </a:p>
        </p:txBody>
      </p:sp>
      <p:sp>
        <p:nvSpPr>
          <p:cNvPr id="4" name="Fußzeilenplatzhalter 3"/>
          <p:cNvSpPr>
            <a:spLocks noGrp="1"/>
          </p:cNvSpPr>
          <p:nvPr>
            <p:ph type="ftr" sz="quarter" idx="2"/>
          </p:nvPr>
        </p:nvSpPr>
        <p:spPr>
          <a:xfrm>
            <a:off x="1" y="6456614"/>
            <a:ext cx="4301543" cy="339883"/>
          </a:xfrm>
          <a:prstGeom prst="rect">
            <a:avLst/>
          </a:prstGeom>
        </p:spPr>
        <p:txBody>
          <a:bodyPr vert="horz" lIns="91425" tIns="45712" rIns="91425" bIns="45712" rtlCol="0" anchor="b"/>
          <a:lstStyle>
            <a:lvl1pPr algn="l">
              <a:defRPr sz="1200"/>
            </a:lvl1pPr>
          </a:lstStyle>
          <a:p>
            <a:endParaRPr lang="de-DE"/>
          </a:p>
        </p:txBody>
      </p:sp>
      <p:sp>
        <p:nvSpPr>
          <p:cNvPr id="5" name="Foliennummernplatzhalter 4"/>
          <p:cNvSpPr>
            <a:spLocks noGrp="1"/>
          </p:cNvSpPr>
          <p:nvPr>
            <p:ph type="sldNum" sz="quarter" idx="3"/>
          </p:nvPr>
        </p:nvSpPr>
        <p:spPr>
          <a:xfrm>
            <a:off x="5622800" y="6456614"/>
            <a:ext cx="4301543" cy="339883"/>
          </a:xfrm>
          <a:prstGeom prst="rect">
            <a:avLst/>
          </a:prstGeom>
        </p:spPr>
        <p:txBody>
          <a:bodyPr vert="horz" lIns="91425" tIns="45712" rIns="91425" bIns="45712" rtlCol="0" anchor="b"/>
          <a:lstStyle>
            <a:lvl1pPr algn="r">
              <a:defRPr sz="1200"/>
            </a:lvl1pPr>
          </a:lstStyle>
          <a:p>
            <a:fld id="{1B4454F3-1309-43A3-AA53-5D638BB74DCD}" type="slidenum">
              <a:rPr lang="de-DE" smtClean="0"/>
              <a:t>‹Nr.›</a:t>
            </a:fld>
            <a:endParaRPr lang="de-DE"/>
          </a:p>
        </p:txBody>
      </p:sp>
    </p:spTree>
    <p:extLst>
      <p:ext uri="{BB962C8B-B14F-4D97-AF65-F5344CB8AC3E}">
        <p14:creationId xmlns:p14="http://schemas.microsoft.com/office/powerpoint/2010/main" val="406302518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1" y="2"/>
            <a:ext cx="4301543" cy="339883"/>
          </a:xfrm>
          <a:prstGeom prst="rect">
            <a:avLst/>
          </a:prstGeom>
        </p:spPr>
        <p:txBody>
          <a:bodyPr vert="horz" lIns="91425" tIns="45712" rIns="91425" bIns="45712" rtlCol="0"/>
          <a:lstStyle>
            <a:lvl1pPr algn="l">
              <a:defRPr sz="1200"/>
            </a:lvl1pPr>
          </a:lstStyle>
          <a:p>
            <a:endParaRPr lang="de-DE"/>
          </a:p>
        </p:txBody>
      </p:sp>
      <p:sp>
        <p:nvSpPr>
          <p:cNvPr id="3" name="Datumsplatzhalter 2"/>
          <p:cNvSpPr>
            <a:spLocks noGrp="1"/>
          </p:cNvSpPr>
          <p:nvPr>
            <p:ph type="dt" idx="1"/>
          </p:nvPr>
        </p:nvSpPr>
        <p:spPr>
          <a:xfrm>
            <a:off x="5622800" y="2"/>
            <a:ext cx="4301543" cy="339883"/>
          </a:xfrm>
          <a:prstGeom prst="rect">
            <a:avLst/>
          </a:prstGeom>
        </p:spPr>
        <p:txBody>
          <a:bodyPr vert="horz" lIns="91425" tIns="45712" rIns="91425" bIns="45712" rtlCol="0"/>
          <a:lstStyle>
            <a:lvl1pPr algn="r">
              <a:defRPr sz="1200"/>
            </a:lvl1pPr>
          </a:lstStyle>
          <a:p>
            <a:fld id="{592F274E-9A4B-467D-BC7D-89370E33DF3D}" type="datetimeFigureOut">
              <a:rPr lang="de-DE" smtClean="0"/>
              <a:t>01.10.2020</a:t>
            </a:fld>
            <a:endParaRPr lang="de-DE"/>
          </a:p>
        </p:txBody>
      </p:sp>
      <p:sp>
        <p:nvSpPr>
          <p:cNvPr id="4" name="Folienbildplatzhalter 3"/>
          <p:cNvSpPr>
            <a:spLocks noGrp="1" noRot="1" noChangeAspect="1"/>
          </p:cNvSpPr>
          <p:nvPr>
            <p:ph type="sldImg" idx="2"/>
          </p:nvPr>
        </p:nvSpPr>
        <p:spPr>
          <a:xfrm>
            <a:off x="3263900" y="509588"/>
            <a:ext cx="3398838" cy="2549525"/>
          </a:xfrm>
          <a:prstGeom prst="rect">
            <a:avLst/>
          </a:prstGeom>
          <a:noFill/>
          <a:ln w="12700">
            <a:solidFill>
              <a:prstClr val="black"/>
            </a:solidFill>
          </a:ln>
        </p:spPr>
        <p:txBody>
          <a:bodyPr vert="horz" lIns="91425" tIns="45712" rIns="91425" bIns="45712" rtlCol="0" anchor="ctr"/>
          <a:lstStyle/>
          <a:p>
            <a:endParaRPr lang="de-DE"/>
          </a:p>
        </p:txBody>
      </p:sp>
      <p:sp>
        <p:nvSpPr>
          <p:cNvPr id="5" name="Notizenplatzhalter 4"/>
          <p:cNvSpPr>
            <a:spLocks noGrp="1"/>
          </p:cNvSpPr>
          <p:nvPr>
            <p:ph type="body" sz="quarter" idx="3"/>
          </p:nvPr>
        </p:nvSpPr>
        <p:spPr>
          <a:xfrm>
            <a:off x="992665" y="3228897"/>
            <a:ext cx="7941310" cy="3058953"/>
          </a:xfrm>
          <a:prstGeom prst="rect">
            <a:avLst/>
          </a:prstGeom>
        </p:spPr>
        <p:txBody>
          <a:bodyPr vert="horz" lIns="91425" tIns="45712" rIns="91425" bIns="45712" rtlCol="0"/>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1" y="6456614"/>
            <a:ext cx="4301543" cy="339883"/>
          </a:xfrm>
          <a:prstGeom prst="rect">
            <a:avLst/>
          </a:prstGeom>
        </p:spPr>
        <p:txBody>
          <a:bodyPr vert="horz" lIns="91425" tIns="45712" rIns="91425" bIns="45712" rtlCol="0" anchor="b"/>
          <a:lstStyle>
            <a:lvl1pPr algn="l">
              <a:defRPr sz="1200"/>
            </a:lvl1pPr>
          </a:lstStyle>
          <a:p>
            <a:endParaRPr lang="de-DE"/>
          </a:p>
        </p:txBody>
      </p:sp>
      <p:sp>
        <p:nvSpPr>
          <p:cNvPr id="7" name="Foliennummernplatzhalter 6"/>
          <p:cNvSpPr>
            <a:spLocks noGrp="1"/>
          </p:cNvSpPr>
          <p:nvPr>
            <p:ph type="sldNum" sz="quarter" idx="5"/>
          </p:nvPr>
        </p:nvSpPr>
        <p:spPr>
          <a:xfrm>
            <a:off x="5622800" y="6456614"/>
            <a:ext cx="4301543" cy="339883"/>
          </a:xfrm>
          <a:prstGeom prst="rect">
            <a:avLst/>
          </a:prstGeom>
        </p:spPr>
        <p:txBody>
          <a:bodyPr vert="horz" lIns="91425" tIns="45712" rIns="91425" bIns="45712" rtlCol="0" anchor="b"/>
          <a:lstStyle>
            <a:lvl1pPr algn="r">
              <a:defRPr sz="1200"/>
            </a:lvl1pPr>
          </a:lstStyle>
          <a:p>
            <a:fld id="{713BCBCB-A26E-4CB0-BA34-4AC597856EC6}" type="slidenum">
              <a:rPr lang="de-DE" smtClean="0"/>
              <a:t>‹Nr.›</a:t>
            </a:fld>
            <a:endParaRPr lang="de-DE"/>
          </a:p>
        </p:txBody>
      </p:sp>
    </p:spTree>
    <p:extLst>
      <p:ext uri="{BB962C8B-B14F-4D97-AF65-F5344CB8AC3E}">
        <p14:creationId xmlns:p14="http://schemas.microsoft.com/office/powerpoint/2010/main" val="13390850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713BCBCB-A26E-4CB0-BA34-4AC597856EC6}" type="slidenum">
              <a:rPr lang="de-DE" smtClean="0"/>
              <a:t>1</a:t>
            </a:fld>
            <a:endParaRPr lang="de-DE"/>
          </a:p>
        </p:txBody>
      </p:sp>
    </p:spTree>
    <p:extLst>
      <p:ext uri="{BB962C8B-B14F-4D97-AF65-F5344CB8AC3E}">
        <p14:creationId xmlns:p14="http://schemas.microsoft.com/office/powerpoint/2010/main" val="2288789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713BCBCB-A26E-4CB0-BA34-4AC597856EC6}" type="slidenum">
              <a:rPr lang="de-DE" smtClean="0"/>
              <a:t>2</a:t>
            </a:fld>
            <a:endParaRPr lang="de-DE"/>
          </a:p>
        </p:txBody>
      </p:sp>
    </p:spTree>
    <p:extLst>
      <p:ext uri="{BB962C8B-B14F-4D97-AF65-F5344CB8AC3E}">
        <p14:creationId xmlns:p14="http://schemas.microsoft.com/office/powerpoint/2010/main" val="10496333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713BCBCB-A26E-4CB0-BA34-4AC597856EC6}" type="slidenum">
              <a:rPr lang="de-DE" smtClean="0"/>
              <a:t>3</a:t>
            </a:fld>
            <a:endParaRPr lang="de-DE"/>
          </a:p>
        </p:txBody>
      </p:sp>
    </p:spTree>
    <p:extLst>
      <p:ext uri="{BB962C8B-B14F-4D97-AF65-F5344CB8AC3E}">
        <p14:creationId xmlns:p14="http://schemas.microsoft.com/office/powerpoint/2010/main" val="25875880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713BCBCB-A26E-4CB0-BA34-4AC597856EC6}" type="slidenum">
              <a:rPr lang="de-DE" smtClean="0"/>
              <a:t>4</a:t>
            </a:fld>
            <a:endParaRPr lang="de-DE"/>
          </a:p>
        </p:txBody>
      </p:sp>
    </p:spTree>
    <p:extLst>
      <p:ext uri="{BB962C8B-B14F-4D97-AF65-F5344CB8AC3E}">
        <p14:creationId xmlns:p14="http://schemas.microsoft.com/office/powerpoint/2010/main" val="330992866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713BCBCB-A26E-4CB0-BA34-4AC597856EC6}" type="slidenum">
              <a:rPr lang="de-DE" smtClean="0"/>
              <a:t>5</a:t>
            </a:fld>
            <a:endParaRPr lang="de-DE"/>
          </a:p>
        </p:txBody>
      </p:sp>
    </p:spTree>
    <p:extLst>
      <p:ext uri="{BB962C8B-B14F-4D97-AF65-F5344CB8AC3E}">
        <p14:creationId xmlns:p14="http://schemas.microsoft.com/office/powerpoint/2010/main" val="205781992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713BCBCB-A26E-4CB0-BA34-4AC597856EC6}" type="slidenum">
              <a:rPr lang="de-DE" smtClean="0"/>
              <a:t>6</a:t>
            </a:fld>
            <a:endParaRPr lang="de-DE"/>
          </a:p>
        </p:txBody>
      </p:sp>
    </p:spTree>
    <p:extLst>
      <p:ext uri="{BB962C8B-B14F-4D97-AF65-F5344CB8AC3E}">
        <p14:creationId xmlns:p14="http://schemas.microsoft.com/office/powerpoint/2010/main" val="17321060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a:t>Titelmasterformat durch Klicken bearbeiten</a:t>
            </a:r>
          </a:p>
        </p:txBody>
      </p:sp>
      <p:sp>
        <p:nvSpPr>
          <p:cNvPr id="3" name="Unt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a:t>Formatvorlage des Untertitelmasters durch Klicken bearbeiten</a:t>
            </a:r>
          </a:p>
        </p:txBody>
      </p:sp>
      <p:sp>
        <p:nvSpPr>
          <p:cNvPr id="4" name="Datumsplatzhalter 3"/>
          <p:cNvSpPr>
            <a:spLocks noGrp="1"/>
          </p:cNvSpPr>
          <p:nvPr>
            <p:ph type="dt" sz="half" idx="10"/>
          </p:nvPr>
        </p:nvSpPr>
        <p:spPr/>
        <p:txBody>
          <a:bodyPr/>
          <a:lstStyle/>
          <a:p>
            <a:fld id="{C24A5BCC-997B-42F5-92C9-FBB7D83B40E7}" type="datetimeFigureOut">
              <a:rPr lang="de-DE" smtClean="0"/>
              <a:t>01.10.2020</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DAC056BC-5CAA-45A0-A1D6-2C2E1D8D92C9}" type="slidenum">
              <a:rPr lang="de-DE" smtClean="0"/>
              <a:t>‹Nr.›</a:t>
            </a:fld>
            <a:endParaRPr lang="de-DE"/>
          </a:p>
        </p:txBody>
      </p:sp>
    </p:spTree>
    <p:extLst>
      <p:ext uri="{BB962C8B-B14F-4D97-AF65-F5344CB8AC3E}">
        <p14:creationId xmlns:p14="http://schemas.microsoft.com/office/powerpoint/2010/main" val="12581780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C24A5BCC-997B-42F5-92C9-FBB7D83B40E7}" type="datetimeFigureOut">
              <a:rPr lang="de-DE" smtClean="0"/>
              <a:t>01.10.2020</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DAC056BC-5CAA-45A0-A1D6-2C2E1D8D92C9}" type="slidenum">
              <a:rPr lang="de-DE" smtClean="0"/>
              <a:t>‹Nr.›</a:t>
            </a:fld>
            <a:endParaRPr lang="de-DE"/>
          </a:p>
        </p:txBody>
      </p:sp>
    </p:spTree>
    <p:extLst>
      <p:ext uri="{BB962C8B-B14F-4D97-AF65-F5344CB8AC3E}">
        <p14:creationId xmlns:p14="http://schemas.microsoft.com/office/powerpoint/2010/main" val="36456951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457200" y="274638"/>
            <a:ext cx="6019800" cy="5851525"/>
          </a:xfr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C24A5BCC-997B-42F5-92C9-FBB7D83B40E7}" type="datetimeFigureOut">
              <a:rPr lang="de-DE" smtClean="0"/>
              <a:t>01.10.2020</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DAC056BC-5CAA-45A0-A1D6-2C2E1D8D92C9}" type="slidenum">
              <a:rPr lang="de-DE" smtClean="0"/>
              <a:t>‹Nr.›</a:t>
            </a:fld>
            <a:endParaRPr lang="de-DE"/>
          </a:p>
        </p:txBody>
      </p:sp>
    </p:spTree>
    <p:extLst>
      <p:ext uri="{BB962C8B-B14F-4D97-AF65-F5344CB8AC3E}">
        <p14:creationId xmlns:p14="http://schemas.microsoft.com/office/powerpoint/2010/main" val="15520837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idx="1"/>
          </p:nvPr>
        </p:nvSpPr>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C24A5BCC-997B-42F5-92C9-FBB7D83B40E7}" type="datetimeFigureOut">
              <a:rPr lang="de-DE" smtClean="0"/>
              <a:t>01.10.2020</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DAC056BC-5CAA-45A0-A1D6-2C2E1D8D92C9}" type="slidenum">
              <a:rPr lang="de-DE" smtClean="0"/>
              <a:t>‹Nr.›</a:t>
            </a:fld>
            <a:endParaRPr lang="de-DE"/>
          </a:p>
        </p:txBody>
      </p:sp>
    </p:spTree>
    <p:extLst>
      <p:ext uri="{BB962C8B-B14F-4D97-AF65-F5344CB8AC3E}">
        <p14:creationId xmlns:p14="http://schemas.microsoft.com/office/powerpoint/2010/main" val="42648629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a:t>Titelmasterformat durch Klicken bearbeiten</a:t>
            </a:r>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Textmasterformat bearbeiten</a:t>
            </a:r>
          </a:p>
        </p:txBody>
      </p:sp>
      <p:sp>
        <p:nvSpPr>
          <p:cNvPr id="4" name="Datumsplatzhalter 3"/>
          <p:cNvSpPr>
            <a:spLocks noGrp="1"/>
          </p:cNvSpPr>
          <p:nvPr>
            <p:ph type="dt" sz="half" idx="10"/>
          </p:nvPr>
        </p:nvSpPr>
        <p:spPr/>
        <p:txBody>
          <a:bodyPr/>
          <a:lstStyle/>
          <a:p>
            <a:fld id="{C24A5BCC-997B-42F5-92C9-FBB7D83B40E7}" type="datetimeFigureOut">
              <a:rPr lang="de-DE" smtClean="0"/>
              <a:t>01.10.2020</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DAC056BC-5CAA-45A0-A1D6-2C2E1D8D92C9}" type="slidenum">
              <a:rPr lang="de-DE" smtClean="0"/>
              <a:t>‹Nr.›</a:t>
            </a:fld>
            <a:endParaRPr lang="de-DE"/>
          </a:p>
        </p:txBody>
      </p:sp>
    </p:spTree>
    <p:extLst>
      <p:ext uri="{BB962C8B-B14F-4D97-AF65-F5344CB8AC3E}">
        <p14:creationId xmlns:p14="http://schemas.microsoft.com/office/powerpoint/2010/main" val="9416714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p:cNvSpPr>
            <a:spLocks noGrp="1"/>
          </p:cNvSpPr>
          <p:nvPr>
            <p:ph type="dt" sz="half" idx="10"/>
          </p:nvPr>
        </p:nvSpPr>
        <p:spPr/>
        <p:txBody>
          <a:bodyPr/>
          <a:lstStyle/>
          <a:p>
            <a:fld id="{C24A5BCC-997B-42F5-92C9-FBB7D83B40E7}" type="datetimeFigureOut">
              <a:rPr lang="de-DE" smtClean="0"/>
              <a:t>01.10.2020</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DAC056BC-5CAA-45A0-A1D6-2C2E1D8D92C9}" type="slidenum">
              <a:rPr lang="de-DE" smtClean="0"/>
              <a:t>‹Nr.›</a:t>
            </a:fld>
            <a:endParaRPr lang="de-DE"/>
          </a:p>
        </p:txBody>
      </p:sp>
    </p:spTree>
    <p:extLst>
      <p:ext uri="{BB962C8B-B14F-4D97-AF65-F5344CB8AC3E}">
        <p14:creationId xmlns:p14="http://schemas.microsoft.com/office/powerpoint/2010/main" val="26413665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a:t>Titelmasterformat durch Klicken bearbeiten</a:t>
            </a:r>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p:cNvSpPr>
            <a:spLocks noGrp="1"/>
          </p:cNvSpPr>
          <p:nvPr>
            <p:ph type="dt" sz="half" idx="10"/>
          </p:nvPr>
        </p:nvSpPr>
        <p:spPr/>
        <p:txBody>
          <a:bodyPr/>
          <a:lstStyle/>
          <a:p>
            <a:fld id="{C24A5BCC-997B-42F5-92C9-FBB7D83B40E7}" type="datetimeFigureOut">
              <a:rPr lang="de-DE" smtClean="0"/>
              <a:t>01.10.2020</a:t>
            </a:fld>
            <a:endParaRPr lang="de-DE"/>
          </a:p>
        </p:txBody>
      </p:sp>
      <p:sp>
        <p:nvSpPr>
          <p:cNvPr id="8" name="Fußzeilenplatzhalter 7"/>
          <p:cNvSpPr>
            <a:spLocks noGrp="1"/>
          </p:cNvSpPr>
          <p:nvPr>
            <p:ph type="ftr" sz="quarter" idx="11"/>
          </p:nvPr>
        </p:nvSpPr>
        <p:spPr/>
        <p:txBody>
          <a:bodyPr/>
          <a:lstStyle/>
          <a:p>
            <a:endParaRPr lang="de-DE"/>
          </a:p>
        </p:txBody>
      </p:sp>
      <p:sp>
        <p:nvSpPr>
          <p:cNvPr id="9" name="Foliennummernplatzhalter 8"/>
          <p:cNvSpPr>
            <a:spLocks noGrp="1"/>
          </p:cNvSpPr>
          <p:nvPr>
            <p:ph type="sldNum" sz="quarter" idx="12"/>
          </p:nvPr>
        </p:nvSpPr>
        <p:spPr/>
        <p:txBody>
          <a:bodyPr/>
          <a:lstStyle/>
          <a:p>
            <a:fld id="{DAC056BC-5CAA-45A0-A1D6-2C2E1D8D92C9}" type="slidenum">
              <a:rPr lang="de-DE" smtClean="0"/>
              <a:t>‹Nr.›</a:t>
            </a:fld>
            <a:endParaRPr lang="de-DE"/>
          </a:p>
        </p:txBody>
      </p:sp>
    </p:spTree>
    <p:extLst>
      <p:ext uri="{BB962C8B-B14F-4D97-AF65-F5344CB8AC3E}">
        <p14:creationId xmlns:p14="http://schemas.microsoft.com/office/powerpoint/2010/main" val="7217387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Datumsplatzhalter 2"/>
          <p:cNvSpPr>
            <a:spLocks noGrp="1"/>
          </p:cNvSpPr>
          <p:nvPr>
            <p:ph type="dt" sz="half" idx="10"/>
          </p:nvPr>
        </p:nvSpPr>
        <p:spPr/>
        <p:txBody>
          <a:bodyPr/>
          <a:lstStyle/>
          <a:p>
            <a:fld id="{C24A5BCC-997B-42F5-92C9-FBB7D83B40E7}" type="datetimeFigureOut">
              <a:rPr lang="de-DE" smtClean="0"/>
              <a:t>01.10.2020</a:t>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lstStyle/>
          <a:p>
            <a:fld id="{DAC056BC-5CAA-45A0-A1D6-2C2E1D8D92C9}" type="slidenum">
              <a:rPr lang="de-DE" smtClean="0"/>
              <a:t>‹Nr.›</a:t>
            </a:fld>
            <a:endParaRPr lang="de-DE"/>
          </a:p>
        </p:txBody>
      </p:sp>
    </p:spTree>
    <p:extLst>
      <p:ext uri="{BB962C8B-B14F-4D97-AF65-F5344CB8AC3E}">
        <p14:creationId xmlns:p14="http://schemas.microsoft.com/office/powerpoint/2010/main" val="27953842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C24A5BCC-997B-42F5-92C9-FBB7D83B40E7}" type="datetimeFigureOut">
              <a:rPr lang="de-DE" smtClean="0"/>
              <a:t>01.10.2020</a:t>
            </a:fld>
            <a:endParaRPr lang="de-DE"/>
          </a:p>
        </p:txBody>
      </p:sp>
      <p:sp>
        <p:nvSpPr>
          <p:cNvPr id="3" name="Fußzeilenplatzhalter 2"/>
          <p:cNvSpPr>
            <a:spLocks noGrp="1"/>
          </p:cNvSpPr>
          <p:nvPr>
            <p:ph type="ftr" sz="quarter" idx="11"/>
          </p:nvPr>
        </p:nvSpPr>
        <p:spPr/>
        <p:txBody>
          <a:bodyPr/>
          <a:lstStyle/>
          <a:p>
            <a:endParaRPr lang="de-DE"/>
          </a:p>
        </p:txBody>
      </p:sp>
      <p:sp>
        <p:nvSpPr>
          <p:cNvPr id="4" name="Foliennummernplatzhalter 3"/>
          <p:cNvSpPr>
            <a:spLocks noGrp="1"/>
          </p:cNvSpPr>
          <p:nvPr>
            <p:ph type="sldNum" sz="quarter" idx="12"/>
          </p:nvPr>
        </p:nvSpPr>
        <p:spPr/>
        <p:txBody>
          <a:bodyPr/>
          <a:lstStyle/>
          <a:p>
            <a:fld id="{DAC056BC-5CAA-45A0-A1D6-2C2E1D8D92C9}" type="slidenum">
              <a:rPr lang="de-DE" smtClean="0"/>
              <a:t>‹Nr.›</a:t>
            </a:fld>
            <a:endParaRPr lang="de-DE"/>
          </a:p>
        </p:txBody>
      </p:sp>
    </p:spTree>
    <p:extLst>
      <p:ext uri="{BB962C8B-B14F-4D97-AF65-F5344CB8AC3E}">
        <p14:creationId xmlns:p14="http://schemas.microsoft.com/office/powerpoint/2010/main" val="228221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a:t>Titelmasterformat durch Klicken bearbeiten</a:t>
            </a:r>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Datumsplatzhalter 4"/>
          <p:cNvSpPr>
            <a:spLocks noGrp="1"/>
          </p:cNvSpPr>
          <p:nvPr>
            <p:ph type="dt" sz="half" idx="10"/>
          </p:nvPr>
        </p:nvSpPr>
        <p:spPr/>
        <p:txBody>
          <a:bodyPr/>
          <a:lstStyle/>
          <a:p>
            <a:fld id="{C24A5BCC-997B-42F5-92C9-FBB7D83B40E7}" type="datetimeFigureOut">
              <a:rPr lang="de-DE" smtClean="0"/>
              <a:t>01.10.2020</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DAC056BC-5CAA-45A0-A1D6-2C2E1D8D92C9}" type="slidenum">
              <a:rPr lang="de-DE" smtClean="0"/>
              <a:t>‹Nr.›</a:t>
            </a:fld>
            <a:endParaRPr lang="de-DE"/>
          </a:p>
        </p:txBody>
      </p:sp>
    </p:spTree>
    <p:extLst>
      <p:ext uri="{BB962C8B-B14F-4D97-AF65-F5344CB8AC3E}">
        <p14:creationId xmlns:p14="http://schemas.microsoft.com/office/powerpoint/2010/main" val="12969683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a:t>Titelmasterformat durch Klicken bearbeiten</a:t>
            </a:r>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Datumsplatzhalter 4"/>
          <p:cNvSpPr>
            <a:spLocks noGrp="1"/>
          </p:cNvSpPr>
          <p:nvPr>
            <p:ph type="dt" sz="half" idx="10"/>
          </p:nvPr>
        </p:nvSpPr>
        <p:spPr/>
        <p:txBody>
          <a:bodyPr/>
          <a:lstStyle/>
          <a:p>
            <a:fld id="{C24A5BCC-997B-42F5-92C9-FBB7D83B40E7}" type="datetimeFigureOut">
              <a:rPr lang="de-DE" smtClean="0"/>
              <a:t>01.10.2020</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DAC056BC-5CAA-45A0-A1D6-2C2E1D8D92C9}" type="slidenum">
              <a:rPr lang="de-DE" smtClean="0"/>
              <a:t>‹Nr.›</a:t>
            </a:fld>
            <a:endParaRPr lang="de-DE"/>
          </a:p>
        </p:txBody>
      </p:sp>
    </p:spTree>
    <p:extLst>
      <p:ext uri="{BB962C8B-B14F-4D97-AF65-F5344CB8AC3E}">
        <p14:creationId xmlns:p14="http://schemas.microsoft.com/office/powerpoint/2010/main" val="15824447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e-DE"/>
              <a:t>Titelmasterformat durch Klicken bearbeiten</a:t>
            </a:r>
          </a:p>
        </p:txBody>
      </p:sp>
      <p:sp>
        <p:nvSpPr>
          <p:cNvPr id="3" name="Textplatzhalt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24A5BCC-997B-42F5-92C9-FBB7D83B40E7}" type="datetimeFigureOut">
              <a:rPr lang="de-DE" smtClean="0"/>
              <a:t>01.10.2020</a:t>
            </a:fld>
            <a:endParaRPr lang="de-DE"/>
          </a:p>
        </p:txBody>
      </p:sp>
      <p:sp>
        <p:nvSpPr>
          <p:cNvPr id="5" name="Fußzeilenplatzhalt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AC056BC-5CAA-45A0-A1D6-2C2E1D8D92C9}" type="slidenum">
              <a:rPr lang="de-DE" smtClean="0"/>
              <a:t>‹Nr.›</a:t>
            </a:fld>
            <a:endParaRPr lang="de-DE"/>
          </a:p>
        </p:txBody>
      </p:sp>
    </p:spTree>
    <p:extLst>
      <p:ext uri="{BB962C8B-B14F-4D97-AF65-F5344CB8AC3E}">
        <p14:creationId xmlns:p14="http://schemas.microsoft.com/office/powerpoint/2010/main" val="30342781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Textfeld 22"/>
          <p:cNvSpPr txBox="1"/>
          <p:nvPr/>
        </p:nvSpPr>
        <p:spPr>
          <a:xfrm>
            <a:off x="395536" y="2492896"/>
            <a:ext cx="8317414" cy="646331"/>
          </a:xfrm>
          <a:prstGeom prst="rect">
            <a:avLst/>
          </a:prstGeom>
          <a:noFill/>
          <a:ln w="28575">
            <a:solidFill>
              <a:srgbClr val="00B0F0"/>
            </a:solidFill>
          </a:ln>
        </p:spPr>
        <p:txBody>
          <a:bodyPr wrap="square" rtlCol="0">
            <a:spAutoFit/>
          </a:bodyPr>
          <a:lstStyle/>
          <a:p>
            <a:pPr algn="ctr"/>
            <a:r>
              <a:rPr lang="de-DE" dirty="0" smtClean="0"/>
              <a:t>Masterstudiengang – </a:t>
            </a:r>
            <a:r>
              <a:rPr lang="de-DE" i="1" dirty="0" smtClean="0"/>
              <a:t>Master </a:t>
            </a:r>
            <a:r>
              <a:rPr lang="de-DE" i="1" dirty="0" err="1" smtClean="0"/>
              <a:t>Program</a:t>
            </a:r>
            <a:endParaRPr lang="de-DE" i="1" dirty="0" smtClean="0"/>
          </a:p>
          <a:p>
            <a:pPr algn="ctr"/>
            <a:r>
              <a:rPr lang="de-DE" dirty="0"/>
              <a:t>Biomassetechnologie – </a:t>
            </a:r>
            <a:r>
              <a:rPr lang="de-DE" i="1" dirty="0" err="1" smtClean="0"/>
              <a:t>Biomass</a:t>
            </a:r>
            <a:r>
              <a:rPr lang="de-DE" i="1" dirty="0" smtClean="0"/>
              <a:t> Technology</a:t>
            </a:r>
            <a:endParaRPr lang="de-DE" i="1" dirty="0"/>
          </a:p>
        </p:txBody>
      </p:sp>
      <p:sp>
        <p:nvSpPr>
          <p:cNvPr id="62" name="Textfeld 61"/>
          <p:cNvSpPr txBox="1"/>
          <p:nvPr/>
        </p:nvSpPr>
        <p:spPr>
          <a:xfrm>
            <a:off x="395536" y="908720"/>
            <a:ext cx="8317414" cy="646331"/>
          </a:xfrm>
          <a:prstGeom prst="rect">
            <a:avLst/>
          </a:prstGeom>
          <a:noFill/>
          <a:ln w="28575">
            <a:solidFill>
              <a:srgbClr val="00B0F0"/>
            </a:solidFill>
          </a:ln>
        </p:spPr>
        <p:txBody>
          <a:bodyPr wrap="square" rtlCol="0">
            <a:spAutoFit/>
          </a:bodyPr>
          <a:lstStyle/>
          <a:p>
            <a:pPr algn="ctr"/>
            <a:r>
              <a:rPr lang="de-DE" dirty="0" smtClean="0"/>
              <a:t>Joint </a:t>
            </a:r>
            <a:r>
              <a:rPr lang="de-DE" dirty="0" err="1" smtClean="0"/>
              <a:t>Degree</a:t>
            </a:r>
            <a:r>
              <a:rPr lang="de-DE" dirty="0" smtClean="0"/>
              <a:t> </a:t>
            </a:r>
            <a:r>
              <a:rPr lang="de-DE" dirty="0" err="1" smtClean="0"/>
              <a:t>Program</a:t>
            </a:r>
            <a:r>
              <a:rPr lang="de-DE" dirty="0" smtClean="0"/>
              <a:t> </a:t>
            </a:r>
          </a:p>
          <a:p>
            <a:pPr algn="ctr"/>
            <a:r>
              <a:rPr lang="de-DE" dirty="0" smtClean="0"/>
              <a:t>Technische Universität München TUM – Universität für Bodenkultur BOKU Wien</a:t>
            </a:r>
            <a:endParaRPr lang="de-DE" i="1" dirty="0" smtClean="0"/>
          </a:p>
        </p:txBody>
      </p:sp>
      <p:pic>
        <p:nvPicPr>
          <p:cNvPr id="5" name="Grafik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95536" y="330710"/>
            <a:ext cx="801426" cy="433203"/>
          </a:xfrm>
          <a:prstGeom prst="rect">
            <a:avLst/>
          </a:prstGeom>
        </p:spPr>
      </p:pic>
      <p:pic>
        <p:nvPicPr>
          <p:cNvPr id="7" name="Grafik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045156" y="188640"/>
            <a:ext cx="729559" cy="722947"/>
          </a:xfrm>
          <a:prstGeom prst="rect">
            <a:avLst/>
          </a:prstGeom>
        </p:spPr>
      </p:pic>
      <p:sp>
        <p:nvSpPr>
          <p:cNvPr id="69" name="Textfeld 68"/>
          <p:cNvSpPr txBox="1"/>
          <p:nvPr/>
        </p:nvSpPr>
        <p:spPr>
          <a:xfrm>
            <a:off x="397123" y="2060848"/>
            <a:ext cx="8317414" cy="369332"/>
          </a:xfrm>
          <a:prstGeom prst="rect">
            <a:avLst/>
          </a:prstGeom>
          <a:noFill/>
          <a:ln w="28575">
            <a:solidFill>
              <a:srgbClr val="00B0F0"/>
            </a:solidFill>
          </a:ln>
        </p:spPr>
        <p:txBody>
          <a:bodyPr wrap="square" rtlCol="0">
            <a:spAutoFit/>
          </a:bodyPr>
          <a:lstStyle/>
          <a:p>
            <a:pPr algn="ctr"/>
            <a:r>
              <a:rPr lang="de-DE" dirty="0" smtClean="0"/>
              <a:t>TUM Campus Straubing </a:t>
            </a:r>
            <a:r>
              <a:rPr lang="de-DE" dirty="0" err="1" smtClean="0"/>
              <a:t>for</a:t>
            </a:r>
            <a:r>
              <a:rPr lang="de-DE" dirty="0" smtClean="0"/>
              <a:t> Biotechnology </a:t>
            </a:r>
            <a:r>
              <a:rPr lang="de-DE" dirty="0" err="1" smtClean="0"/>
              <a:t>and</a:t>
            </a:r>
            <a:r>
              <a:rPr lang="de-DE" dirty="0" smtClean="0"/>
              <a:t> </a:t>
            </a:r>
            <a:r>
              <a:rPr lang="de-DE" dirty="0" err="1" smtClean="0"/>
              <a:t>Sustainability</a:t>
            </a:r>
            <a:endParaRPr lang="de-DE" dirty="0"/>
          </a:p>
        </p:txBody>
      </p:sp>
      <p:pic>
        <p:nvPicPr>
          <p:cNvPr id="9" name="Grafik 8"/>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698042" y="1652808"/>
            <a:ext cx="1699590" cy="336032"/>
          </a:xfrm>
          <a:prstGeom prst="rect">
            <a:avLst/>
          </a:prstGeom>
        </p:spPr>
      </p:pic>
      <p:sp>
        <p:nvSpPr>
          <p:cNvPr id="71" name="Textfeld 70"/>
          <p:cNvSpPr txBox="1"/>
          <p:nvPr/>
        </p:nvSpPr>
        <p:spPr>
          <a:xfrm>
            <a:off x="389130" y="5525733"/>
            <a:ext cx="8317414" cy="1169551"/>
          </a:xfrm>
          <a:prstGeom prst="rect">
            <a:avLst/>
          </a:prstGeom>
          <a:noFill/>
          <a:ln w="28575">
            <a:solidFill>
              <a:srgbClr val="00B0F0"/>
            </a:solidFill>
          </a:ln>
        </p:spPr>
        <p:txBody>
          <a:bodyPr wrap="square" rtlCol="0">
            <a:spAutoFit/>
          </a:bodyPr>
          <a:lstStyle/>
          <a:p>
            <a:r>
              <a:rPr lang="de-DE" sz="1400" i="1" dirty="0" smtClean="0"/>
              <a:t>On </a:t>
            </a:r>
            <a:r>
              <a:rPr lang="de-DE" sz="1400" i="1" dirty="0" err="1" smtClean="0"/>
              <a:t>the</a:t>
            </a:r>
            <a:r>
              <a:rPr lang="de-DE" sz="1400" i="1" dirty="0" smtClean="0"/>
              <a:t> </a:t>
            </a:r>
            <a:r>
              <a:rPr lang="de-DE" sz="1400" i="1" dirty="0" err="1" smtClean="0"/>
              <a:t>following</a:t>
            </a:r>
            <a:r>
              <a:rPr lang="de-DE" sz="1400" i="1" dirty="0" smtClean="0"/>
              <a:t> </a:t>
            </a:r>
            <a:r>
              <a:rPr lang="de-DE" sz="1400" i="1" dirty="0" err="1" smtClean="0"/>
              <a:t>page</a:t>
            </a:r>
            <a:r>
              <a:rPr lang="de-DE" sz="1400" i="1" dirty="0" smtClean="0"/>
              <a:t> </a:t>
            </a:r>
            <a:r>
              <a:rPr lang="de-DE" sz="1400" i="1" dirty="0" err="1" smtClean="0"/>
              <a:t>you</a:t>
            </a:r>
            <a:r>
              <a:rPr lang="de-DE" sz="1400" i="1" dirty="0" smtClean="0"/>
              <a:t> will </a:t>
            </a:r>
            <a:r>
              <a:rPr lang="de-DE" sz="1400" i="1" dirty="0" err="1" smtClean="0"/>
              <a:t>see</a:t>
            </a:r>
            <a:r>
              <a:rPr lang="de-DE" sz="1400" i="1" dirty="0" smtClean="0"/>
              <a:t> </a:t>
            </a:r>
            <a:r>
              <a:rPr lang="de-DE" sz="1400" i="1" dirty="0" err="1" smtClean="0"/>
              <a:t>the</a:t>
            </a:r>
            <a:r>
              <a:rPr lang="de-DE" sz="1400" i="1" dirty="0" smtClean="0"/>
              <a:t> </a:t>
            </a:r>
            <a:r>
              <a:rPr lang="de-DE" sz="1400" i="1" dirty="0" err="1" smtClean="0"/>
              <a:t>compulsory</a:t>
            </a:r>
            <a:r>
              <a:rPr lang="de-DE" sz="1400" i="1" dirty="0" smtClean="0"/>
              <a:t> Modules on </a:t>
            </a:r>
            <a:r>
              <a:rPr lang="de-DE" sz="1400" i="1" dirty="0" err="1" smtClean="0"/>
              <a:t>the</a:t>
            </a:r>
            <a:r>
              <a:rPr lang="de-DE" sz="1400" i="1" dirty="0" smtClean="0"/>
              <a:t> </a:t>
            </a:r>
            <a:r>
              <a:rPr lang="de-DE" sz="1400" i="1" dirty="0" err="1" smtClean="0"/>
              <a:t>left</a:t>
            </a:r>
            <a:r>
              <a:rPr lang="de-DE" sz="1400" i="1" dirty="0" smtClean="0"/>
              <a:t> </a:t>
            </a:r>
            <a:r>
              <a:rPr lang="de-DE" sz="1400" i="1" dirty="0" err="1" smtClean="0"/>
              <a:t>hand</a:t>
            </a:r>
            <a:r>
              <a:rPr lang="de-DE" sz="1400" i="1" dirty="0" smtClean="0"/>
              <a:t> </a:t>
            </a:r>
            <a:r>
              <a:rPr lang="de-DE" sz="1400" i="1" dirty="0" err="1" smtClean="0"/>
              <a:t>side</a:t>
            </a:r>
            <a:r>
              <a:rPr lang="de-DE" sz="1400" i="1" dirty="0" smtClean="0"/>
              <a:t> in German – </a:t>
            </a:r>
            <a:r>
              <a:rPr lang="de-DE" sz="1400" i="1" dirty="0" err="1" smtClean="0"/>
              <a:t>you</a:t>
            </a:r>
            <a:r>
              <a:rPr lang="de-DE" sz="1400" i="1" dirty="0" smtClean="0"/>
              <a:t> </a:t>
            </a:r>
            <a:r>
              <a:rPr lang="de-DE" sz="1400" i="1" dirty="0" err="1" smtClean="0"/>
              <a:t>can</a:t>
            </a:r>
            <a:r>
              <a:rPr lang="de-DE" sz="1400" i="1" dirty="0" smtClean="0"/>
              <a:t> </a:t>
            </a:r>
            <a:r>
              <a:rPr lang="de-DE" sz="1400" i="1" dirty="0" err="1" smtClean="0"/>
              <a:t>choose</a:t>
            </a:r>
            <a:r>
              <a:rPr lang="de-DE" sz="1400" i="1" dirty="0" smtClean="0"/>
              <a:t> </a:t>
            </a:r>
            <a:r>
              <a:rPr lang="de-DE" sz="1400" i="1" dirty="0" err="1" smtClean="0"/>
              <a:t>therefore</a:t>
            </a:r>
            <a:r>
              <a:rPr lang="de-DE" sz="1400" i="1" dirty="0" smtClean="0"/>
              <a:t> </a:t>
            </a:r>
            <a:r>
              <a:rPr lang="de-DE" sz="1400" i="1" dirty="0" err="1" smtClean="0"/>
              <a:t>the</a:t>
            </a:r>
            <a:r>
              <a:rPr lang="de-DE" sz="1400" i="1" dirty="0" smtClean="0"/>
              <a:t> </a:t>
            </a:r>
            <a:r>
              <a:rPr lang="de-DE" sz="1400" i="1" dirty="0" err="1" smtClean="0"/>
              <a:t>modules</a:t>
            </a:r>
            <a:r>
              <a:rPr lang="de-DE" sz="1400" i="1" dirty="0" smtClean="0"/>
              <a:t> in </a:t>
            </a:r>
            <a:r>
              <a:rPr lang="de-DE" sz="1400" i="1" dirty="0" err="1" smtClean="0"/>
              <a:t>the</a:t>
            </a:r>
            <a:r>
              <a:rPr lang="de-DE" sz="1400" i="1" dirty="0" smtClean="0"/>
              <a:t> </a:t>
            </a:r>
            <a:r>
              <a:rPr lang="de-DE" sz="1400" i="1" dirty="0" err="1" smtClean="0"/>
              <a:t>following</a:t>
            </a:r>
            <a:r>
              <a:rPr lang="de-DE" sz="1400" i="1" dirty="0" smtClean="0"/>
              <a:t> </a:t>
            </a:r>
            <a:r>
              <a:rPr lang="de-DE" sz="1400" i="1" dirty="0" err="1" smtClean="0"/>
              <a:t>columns</a:t>
            </a:r>
            <a:r>
              <a:rPr lang="de-DE" sz="1400" i="1" dirty="0" smtClean="0"/>
              <a:t> </a:t>
            </a:r>
            <a:r>
              <a:rPr lang="de-DE" sz="1400" i="1" dirty="0" err="1" smtClean="0"/>
              <a:t>whether</a:t>
            </a:r>
            <a:r>
              <a:rPr lang="de-DE" sz="1400" i="1" dirty="0" smtClean="0"/>
              <a:t> in Straubing </a:t>
            </a:r>
            <a:r>
              <a:rPr lang="de-DE" sz="1400" i="1" dirty="0" err="1" smtClean="0"/>
              <a:t>or</a:t>
            </a:r>
            <a:r>
              <a:rPr lang="de-DE" sz="1400" i="1" dirty="0" smtClean="0"/>
              <a:t> in Vienna</a:t>
            </a:r>
          </a:p>
          <a:p>
            <a:r>
              <a:rPr lang="de-DE" sz="1400" i="1" dirty="0" smtClean="0"/>
              <a:t>The </a:t>
            </a:r>
            <a:r>
              <a:rPr lang="de-DE" sz="1400" i="1" dirty="0" err="1" smtClean="0"/>
              <a:t>program</a:t>
            </a:r>
            <a:r>
              <a:rPr lang="de-DE" sz="1400" i="1" dirty="0" smtClean="0"/>
              <a:t> </a:t>
            </a:r>
            <a:r>
              <a:rPr lang="de-DE" sz="1400" i="1" dirty="0" err="1" smtClean="0"/>
              <a:t>gives</a:t>
            </a:r>
            <a:r>
              <a:rPr lang="de-DE" sz="1400" i="1" dirty="0" smtClean="0"/>
              <a:t> </a:t>
            </a:r>
            <a:r>
              <a:rPr lang="de-DE" sz="1400" i="1" dirty="0" err="1" smtClean="0"/>
              <a:t>you</a:t>
            </a:r>
            <a:r>
              <a:rPr lang="de-DE" sz="1400" i="1" dirty="0" smtClean="0"/>
              <a:t> </a:t>
            </a:r>
            <a:r>
              <a:rPr lang="de-DE" sz="1400" i="1" dirty="0" err="1" smtClean="0"/>
              <a:t>the</a:t>
            </a:r>
            <a:r>
              <a:rPr lang="de-DE" sz="1400" i="1" dirty="0" smtClean="0"/>
              <a:t> </a:t>
            </a:r>
            <a:r>
              <a:rPr lang="de-DE" sz="1400" i="1" dirty="0" err="1" smtClean="0"/>
              <a:t>choice</a:t>
            </a:r>
            <a:r>
              <a:rPr lang="de-DE" sz="1400" i="1" dirty="0" smtClean="0"/>
              <a:t> </a:t>
            </a:r>
            <a:r>
              <a:rPr lang="de-DE" sz="1400" i="1" dirty="0" err="1" smtClean="0"/>
              <a:t>of</a:t>
            </a:r>
            <a:r>
              <a:rPr lang="de-DE" sz="1400" i="1" dirty="0" smtClean="0"/>
              <a:t> </a:t>
            </a:r>
            <a:r>
              <a:rPr lang="de-DE" sz="1400" i="1" dirty="0" err="1" smtClean="0"/>
              <a:t>for</a:t>
            </a:r>
            <a:r>
              <a:rPr lang="de-DE" sz="1400" i="1" dirty="0" smtClean="0"/>
              <a:t> </a:t>
            </a:r>
            <a:r>
              <a:rPr lang="de-DE" sz="1400" i="1" dirty="0" err="1" smtClean="0"/>
              <a:t>fields</a:t>
            </a:r>
            <a:r>
              <a:rPr lang="de-DE" sz="1400" i="1" dirty="0" smtClean="0"/>
              <a:t> (</a:t>
            </a:r>
            <a:r>
              <a:rPr lang="de-DE" sz="1400" i="1" dirty="0" err="1" smtClean="0"/>
              <a:t>Elevtives</a:t>
            </a:r>
            <a:r>
              <a:rPr lang="de-DE" sz="1400" i="1" dirty="0" smtClean="0"/>
              <a:t> on </a:t>
            </a:r>
            <a:r>
              <a:rPr lang="de-DE" sz="1400" i="1" dirty="0" err="1" smtClean="0"/>
              <a:t>the</a:t>
            </a:r>
            <a:r>
              <a:rPr lang="de-DE" sz="1400" i="1" dirty="0" smtClean="0"/>
              <a:t> </a:t>
            </a:r>
            <a:r>
              <a:rPr lang="de-DE" sz="1400" i="1" dirty="0" err="1" smtClean="0"/>
              <a:t>further</a:t>
            </a:r>
            <a:r>
              <a:rPr lang="de-DE" sz="1400" i="1" dirty="0" smtClean="0"/>
              <a:t> </a:t>
            </a:r>
            <a:r>
              <a:rPr lang="de-DE" sz="1400" i="1" dirty="0" err="1" smtClean="0"/>
              <a:t>pages</a:t>
            </a:r>
            <a:r>
              <a:rPr lang="de-DE" sz="1400" i="1" dirty="0" smtClean="0"/>
              <a:t>): </a:t>
            </a:r>
            <a:r>
              <a:rPr lang="de-DE" sz="1400" i="1" dirty="0" err="1" smtClean="0"/>
              <a:t>Cultivation</a:t>
            </a:r>
            <a:r>
              <a:rPr lang="de-DE" sz="1400" i="1" dirty="0" smtClean="0"/>
              <a:t> </a:t>
            </a:r>
            <a:r>
              <a:rPr lang="de-DE" sz="1400" i="1" dirty="0" err="1" smtClean="0"/>
              <a:t>of</a:t>
            </a:r>
            <a:r>
              <a:rPr lang="de-DE" sz="1400" i="1" dirty="0" smtClean="0"/>
              <a:t> </a:t>
            </a:r>
            <a:r>
              <a:rPr lang="de-DE" sz="1400" i="1" dirty="0" err="1" smtClean="0"/>
              <a:t>Plants</a:t>
            </a:r>
            <a:r>
              <a:rPr lang="de-DE" sz="1400" i="1" dirty="0" smtClean="0"/>
              <a:t> </a:t>
            </a:r>
            <a:r>
              <a:rPr lang="de-DE" sz="1400" i="1" dirty="0" err="1" smtClean="0"/>
              <a:t>for</a:t>
            </a:r>
            <a:r>
              <a:rPr lang="de-DE" sz="1400" i="1" dirty="0" smtClean="0"/>
              <a:t> </a:t>
            </a:r>
            <a:r>
              <a:rPr lang="de-DE" sz="1400" i="1" dirty="0" err="1" smtClean="0"/>
              <a:t>regrowing</a:t>
            </a:r>
            <a:r>
              <a:rPr lang="de-DE" sz="1400" i="1" dirty="0" smtClean="0"/>
              <a:t> </a:t>
            </a:r>
            <a:r>
              <a:rPr lang="de-DE" sz="1400" i="1" dirty="0" err="1" smtClean="0"/>
              <a:t>resources</a:t>
            </a:r>
            <a:r>
              <a:rPr lang="de-DE" sz="1400" i="1" dirty="0" smtClean="0"/>
              <a:t>, </a:t>
            </a:r>
            <a:r>
              <a:rPr lang="de-DE" sz="1400" i="1" dirty="0" err="1" smtClean="0"/>
              <a:t>Energy</a:t>
            </a:r>
            <a:r>
              <a:rPr lang="de-DE" sz="1400" i="1" dirty="0" smtClean="0"/>
              <a:t> </a:t>
            </a:r>
            <a:r>
              <a:rPr lang="de-DE" sz="1400" i="1" dirty="0" err="1" smtClean="0"/>
              <a:t>Use</a:t>
            </a:r>
            <a:r>
              <a:rPr lang="de-DE" sz="1400" i="1" dirty="0" smtClean="0"/>
              <a:t> </a:t>
            </a:r>
            <a:r>
              <a:rPr lang="de-DE" sz="1400" i="1" dirty="0" err="1" smtClean="0"/>
              <a:t>of</a:t>
            </a:r>
            <a:r>
              <a:rPr lang="de-DE" sz="1400" i="1" dirty="0" smtClean="0"/>
              <a:t> </a:t>
            </a:r>
            <a:r>
              <a:rPr lang="de-DE" sz="1400" i="1" dirty="0" err="1" smtClean="0"/>
              <a:t>regrowing</a:t>
            </a:r>
            <a:r>
              <a:rPr lang="de-DE" sz="1400" i="1" dirty="0" smtClean="0"/>
              <a:t> </a:t>
            </a:r>
            <a:r>
              <a:rPr lang="de-DE" sz="1400" i="1" dirty="0" err="1" smtClean="0"/>
              <a:t>resources</a:t>
            </a:r>
            <a:r>
              <a:rPr lang="de-DE" sz="1400" i="1" dirty="0" smtClean="0"/>
              <a:t>, </a:t>
            </a:r>
            <a:r>
              <a:rPr lang="de-DE" sz="1400" i="1" dirty="0" err="1" smtClean="0"/>
              <a:t>chemic</a:t>
            </a:r>
            <a:r>
              <a:rPr lang="de-DE" sz="1400" i="1" dirty="0" smtClean="0"/>
              <a:t>-material </a:t>
            </a:r>
            <a:r>
              <a:rPr lang="de-DE" sz="1400" i="1" dirty="0" err="1" smtClean="0"/>
              <a:t>use</a:t>
            </a:r>
            <a:r>
              <a:rPr lang="de-DE" sz="1400" i="1" dirty="0" smtClean="0"/>
              <a:t> </a:t>
            </a:r>
            <a:r>
              <a:rPr lang="de-DE" sz="1400" i="1" dirty="0" err="1" smtClean="0"/>
              <a:t>of</a:t>
            </a:r>
            <a:r>
              <a:rPr lang="de-DE" sz="1400" i="1" dirty="0" smtClean="0"/>
              <a:t> </a:t>
            </a:r>
            <a:r>
              <a:rPr lang="de-DE" sz="1400" i="1" dirty="0" err="1" smtClean="0"/>
              <a:t>regrowing</a:t>
            </a:r>
            <a:r>
              <a:rPr lang="de-DE" sz="1400" i="1" dirty="0" smtClean="0"/>
              <a:t> </a:t>
            </a:r>
            <a:r>
              <a:rPr lang="de-DE" sz="1400" i="1" dirty="0" err="1" smtClean="0"/>
              <a:t>resources</a:t>
            </a:r>
            <a:r>
              <a:rPr lang="de-DE" sz="1400" i="1" dirty="0" smtClean="0"/>
              <a:t> </a:t>
            </a:r>
            <a:r>
              <a:rPr lang="de-DE" sz="1400" i="1" dirty="0" err="1" smtClean="0"/>
              <a:t>and</a:t>
            </a:r>
            <a:r>
              <a:rPr lang="de-DE" sz="1400" i="1" dirty="0" smtClean="0"/>
              <a:t> </a:t>
            </a:r>
            <a:r>
              <a:rPr lang="de-DE" sz="1400" i="1" dirty="0" err="1" smtClean="0"/>
              <a:t>economy</a:t>
            </a:r>
            <a:r>
              <a:rPr lang="de-DE" sz="1400" i="1" dirty="0" smtClean="0"/>
              <a:t> </a:t>
            </a:r>
            <a:r>
              <a:rPr lang="de-DE" sz="1400" i="1" dirty="0" err="1" smtClean="0"/>
              <a:t>of</a:t>
            </a:r>
            <a:r>
              <a:rPr lang="de-DE" sz="1400" i="1" dirty="0" smtClean="0"/>
              <a:t> </a:t>
            </a:r>
            <a:r>
              <a:rPr lang="de-DE" sz="1400" i="1" dirty="0" err="1" smtClean="0"/>
              <a:t>regrowing</a:t>
            </a:r>
            <a:r>
              <a:rPr lang="de-DE" sz="1400" i="1" dirty="0" smtClean="0"/>
              <a:t> </a:t>
            </a:r>
            <a:r>
              <a:rPr lang="de-DE" sz="1400" i="1" dirty="0" err="1" smtClean="0"/>
              <a:t>resources</a:t>
            </a:r>
            <a:r>
              <a:rPr lang="de-DE" sz="1400" i="1" dirty="0" smtClean="0"/>
              <a:t>. </a:t>
            </a:r>
            <a:r>
              <a:rPr lang="de-DE" sz="1400" i="1" dirty="0" err="1" smtClean="0"/>
              <a:t>You</a:t>
            </a:r>
            <a:r>
              <a:rPr lang="de-DE" sz="1400" i="1" dirty="0" smtClean="0"/>
              <a:t> </a:t>
            </a:r>
            <a:r>
              <a:rPr lang="de-DE" sz="1400" i="1" dirty="0" err="1" smtClean="0"/>
              <a:t>may</a:t>
            </a:r>
            <a:r>
              <a:rPr lang="de-DE" sz="1400" i="1" dirty="0" smtClean="0"/>
              <a:t> </a:t>
            </a:r>
            <a:r>
              <a:rPr lang="de-DE" sz="1400" i="1" dirty="0" err="1" smtClean="0"/>
              <a:t>specialise</a:t>
            </a:r>
            <a:r>
              <a:rPr lang="de-DE" sz="1400" i="1" dirty="0" smtClean="0"/>
              <a:t> </a:t>
            </a:r>
            <a:r>
              <a:rPr lang="de-DE" sz="1400" i="1" dirty="0" err="1" smtClean="0"/>
              <a:t>yourself</a:t>
            </a:r>
            <a:r>
              <a:rPr lang="de-DE" sz="1400" i="1" dirty="0" smtClean="0"/>
              <a:t> in </a:t>
            </a:r>
            <a:r>
              <a:rPr lang="de-DE" sz="1400" i="1" dirty="0" err="1" smtClean="0"/>
              <a:t>one</a:t>
            </a:r>
            <a:r>
              <a:rPr lang="de-DE" sz="1400" i="1" dirty="0" smtClean="0"/>
              <a:t> </a:t>
            </a:r>
            <a:r>
              <a:rPr lang="de-DE" sz="1400" i="1" dirty="0" err="1" smtClean="0"/>
              <a:t>of</a:t>
            </a:r>
            <a:r>
              <a:rPr lang="de-DE" sz="1400" i="1" dirty="0" smtClean="0"/>
              <a:t> </a:t>
            </a:r>
            <a:r>
              <a:rPr lang="de-DE" sz="1400" i="1" dirty="0" err="1" smtClean="0"/>
              <a:t>the</a:t>
            </a:r>
            <a:r>
              <a:rPr lang="de-DE" sz="1400" i="1" dirty="0" smtClean="0"/>
              <a:t> </a:t>
            </a:r>
            <a:r>
              <a:rPr lang="de-DE" sz="1400" i="1" dirty="0" err="1" smtClean="0"/>
              <a:t>fields</a:t>
            </a:r>
            <a:r>
              <a:rPr lang="de-DE" sz="1400" i="1" dirty="0" smtClean="0"/>
              <a:t>, but </a:t>
            </a:r>
            <a:r>
              <a:rPr lang="de-DE" sz="1400" i="1" dirty="0" err="1" smtClean="0"/>
              <a:t>you</a:t>
            </a:r>
            <a:r>
              <a:rPr lang="de-DE" sz="1400" i="1" dirty="0" smtClean="0"/>
              <a:t> </a:t>
            </a:r>
            <a:r>
              <a:rPr lang="de-DE" sz="1400" i="1" dirty="0" err="1" smtClean="0"/>
              <a:t>need</a:t>
            </a:r>
            <a:r>
              <a:rPr lang="de-DE" sz="1400" i="1" dirty="0" smtClean="0"/>
              <a:t> not </a:t>
            </a:r>
            <a:r>
              <a:rPr lang="de-DE" sz="1400" i="1" dirty="0" err="1" smtClean="0"/>
              <a:t>necessarily</a:t>
            </a:r>
            <a:r>
              <a:rPr lang="de-DE" sz="1400" i="1" dirty="0" smtClean="0"/>
              <a:t> do it.</a:t>
            </a:r>
          </a:p>
        </p:txBody>
      </p:sp>
      <p:sp>
        <p:nvSpPr>
          <p:cNvPr id="73" name="Textfeld 72"/>
          <p:cNvSpPr txBox="1"/>
          <p:nvPr/>
        </p:nvSpPr>
        <p:spPr>
          <a:xfrm>
            <a:off x="389130" y="4437112"/>
            <a:ext cx="8317414" cy="1169551"/>
          </a:xfrm>
          <a:prstGeom prst="rect">
            <a:avLst/>
          </a:prstGeom>
          <a:noFill/>
          <a:ln w="28575">
            <a:solidFill>
              <a:srgbClr val="00B0F0"/>
            </a:solidFill>
          </a:ln>
        </p:spPr>
        <p:txBody>
          <a:bodyPr wrap="square" rtlCol="0">
            <a:spAutoFit/>
          </a:bodyPr>
          <a:lstStyle/>
          <a:p>
            <a:r>
              <a:rPr lang="de-DE" sz="1400" dirty="0" smtClean="0"/>
              <a:t>Auf der folgenden Seite sind die Pflichtmodule auf der linken Seite auf deutsch aufgeführt. Diese können Sie mit den Modulen in den Spalten einmal in Straubing oder in Wien absolvieren. Darauf folgend sind die Wahlmodule der vier Bereiche des Studiengangs aufgeführt: Anbau, energetische Nutzung nachwachsender Rohstoffe, chemisch-stoffliche Nutzung nachwachsender Rohstoffe, Ökonomie. Sie können sich in einem dieser Bereiche </a:t>
            </a:r>
            <a:r>
              <a:rPr lang="de-DE" sz="1400" dirty="0" err="1" smtClean="0"/>
              <a:t>spezielisieren</a:t>
            </a:r>
            <a:r>
              <a:rPr lang="de-DE" sz="1400" dirty="0" smtClean="0"/>
              <a:t>, müssen dies aber nicht und können ihre Module aus allen Bereichen wählen.</a:t>
            </a:r>
          </a:p>
        </p:txBody>
      </p:sp>
      <p:sp>
        <p:nvSpPr>
          <p:cNvPr id="77" name="Textfeld 76"/>
          <p:cNvSpPr txBox="1"/>
          <p:nvPr/>
        </p:nvSpPr>
        <p:spPr>
          <a:xfrm>
            <a:off x="395536" y="3203685"/>
            <a:ext cx="8311008" cy="954107"/>
          </a:xfrm>
          <a:prstGeom prst="rect">
            <a:avLst/>
          </a:prstGeom>
          <a:noFill/>
          <a:ln w="28575">
            <a:solidFill>
              <a:srgbClr val="00B0F0"/>
            </a:solidFill>
          </a:ln>
        </p:spPr>
        <p:txBody>
          <a:bodyPr wrap="square" rtlCol="0">
            <a:spAutoFit/>
          </a:bodyPr>
          <a:lstStyle/>
          <a:p>
            <a:pPr algn="ctr"/>
            <a:r>
              <a:rPr lang="de-DE" sz="1400" dirty="0" smtClean="0"/>
              <a:t>Der Studiengang ist in deutscher und in englischer Sprache studierbar – Englisch eher in Straubing, Deutsch eher in Wien.</a:t>
            </a:r>
          </a:p>
          <a:p>
            <a:pPr algn="ctr"/>
            <a:r>
              <a:rPr lang="de-DE" sz="1400" i="1" dirty="0" err="1" smtClean="0"/>
              <a:t>It</a:t>
            </a:r>
            <a:r>
              <a:rPr lang="de-DE" sz="1400" i="1" dirty="0" smtClean="0"/>
              <a:t> </a:t>
            </a:r>
            <a:r>
              <a:rPr lang="de-DE" sz="1400" i="1" dirty="0" err="1" smtClean="0"/>
              <a:t>is</a:t>
            </a:r>
            <a:r>
              <a:rPr lang="de-DE" sz="1400" i="1" dirty="0" smtClean="0"/>
              <a:t> </a:t>
            </a:r>
            <a:r>
              <a:rPr lang="de-DE" sz="1400" i="1" dirty="0" err="1" smtClean="0"/>
              <a:t>possible</a:t>
            </a:r>
            <a:r>
              <a:rPr lang="de-DE" sz="1400" i="1" dirty="0" smtClean="0"/>
              <a:t> </a:t>
            </a:r>
            <a:r>
              <a:rPr lang="de-DE" sz="1400" i="1" dirty="0" err="1" smtClean="0"/>
              <a:t>to</a:t>
            </a:r>
            <a:r>
              <a:rPr lang="de-DE" sz="1400" i="1" dirty="0" smtClean="0"/>
              <a:t> </a:t>
            </a:r>
            <a:r>
              <a:rPr lang="de-DE" sz="1400" i="1" dirty="0" err="1" smtClean="0"/>
              <a:t>graduate</a:t>
            </a:r>
            <a:r>
              <a:rPr lang="de-DE" sz="1400" i="1" dirty="0" smtClean="0"/>
              <a:t> </a:t>
            </a:r>
            <a:r>
              <a:rPr lang="de-DE" sz="1400" i="1" dirty="0" err="1" smtClean="0"/>
              <a:t>with</a:t>
            </a:r>
            <a:r>
              <a:rPr lang="de-DE" sz="1400" i="1" dirty="0" smtClean="0"/>
              <a:t> English </a:t>
            </a:r>
            <a:r>
              <a:rPr lang="de-DE" sz="1400" i="1" dirty="0" err="1" smtClean="0"/>
              <a:t>language</a:t>
            </a:r>
            <a:r>
              <a:rPr lang="de-DE" sz="1400" i="1" dirty="0" smtClean="0"/>
              <a:t> </a:t>
            </a:r>
            <a:r>
              <a:rPr lang="de-DE" sz="1400" i="1" dirty="0" err="1" smtClean="0"/>
              <a:t>as</a:t>
            </a:r>
            <a:r>
              <a:rPr lang="de-DE" sz="1400" i="1" dirty="0" smtClean="0"/>
              <a:t> </a:t>
            </a:r>
            <a:r>
              <a:rPr lang="de-DE" sz="1400" i="1" dirty="0" err="1" smtClean="0"/>
              <a:t>well</a:t>
            </a:r>
            <a:r>
              <a:rPr lang="de-DE" sz="1400" i="1" dirty="0" smtClean="0"/>
              <a:t> </a:t>
            </a:r>
            <a:r>
              <a:rPr lang="de-DE" sz="1400" i="1" dirty="0" err="1" smtClean="0"/>
              <a:t>as</a:t>
            </a:r>
            <a:r>
              <a:rPr lang="de-DE" sz="1400" i="1" dirty="0" smtClean="0"/>
              <a:t> in German </a:t>
            </a:r>
            <a:r>
              <a:rPr lang="de-DE" sz="1400" i="1" dirty="0" err="1" smtClean="0"/>
              <a:t>language</a:t>
            </a:r>
            <a:r>
              <a:rPr lang="de-DE" sz="1400" i="1" dirty="0" smtClean="0"/>
              <a:t>. The English </a:t>
            </a:r>
            <a:r>
              <a:rPr lang="de-DE" sz="1400" i="1" dirty="0" err="1" smtClean="0"/>
              <a:t>lectures</a:t>
            </a:r>
            <a:r>
              <a:rPr lang="de-DE" sz="1400" i="1" dirty="0" smtClean="0"/>
              <a:t> (</a:t>
            </a:r>
            <a:r>
              <a:rPr lang="de-DE" sz="1400" i="1" dirty="0" err="1" smtClean="0"/>
              <a:t>modules</a:t>
            </a:r>
            <a:r>
              <a:rPr lang="de-DE" sz="1400" i="1" dirty="0" smtClean="0"/>
              <a:t>) </a:t>
            </a:r>
            <a:r>
              <a:rPr lang="de-DE" sz="1400" i="1" dirty="0" err="1" smtClean="0"/>
              <a:t>are</a:t>
            </a:r>
            <a:r>
              <a:rPr lang="de-DE" sz="1400" i="1" dirty="0" smtClean="0"/>
              <a:t> </a:t>
            </a:r>
            <a:r>
              <a:rPr lang="de-DE" sz="1400" i="1" dirty="0" err="1" smtClean="0"/>
              <a:t>predominant</a:t>
            </a:r>
            <a:r>
              <a:rPr lang="de-DE" sz="1400" i="1" dirty="0" smtClean="0"/>
              <a:t> in Straubing </a:t>
            </a:r>
            <a:r>
              <a:rPr lang="de-DE" sz="1400" i="1" dirty="0" err="1" smtClean="0"/>
              <a:t>located</a:t>
            </a:r>
            <a:r>
              <a:rPr lang="de-DE" sz="1400" i="1" dirty="0" smtClean="0"/>
              <a:t>, </a:t>
            </a:r>
            <a:r>
              <a:rPr lang="de-DE" sz="1400" i="1" dirty="0" err="1" smtClean="0"/>
              <a:t>the</a:t>
            </a:r>
            <a:r>
              <a:rPr lang="de-DE" sz="1400" i="1" dirty="0" smtClean="0"/>
              <a:t> German </a:t>
            </a:r>
            <a:r>
              <a:rPr lang="de-DE" sz="1400" i="1" dirty="0" err="1" smtClean="0"/>
              <a:t>lectures</a:t>
            </a:r>
            <a:r>
              <a:rPr lang="de-DE" sz="1400" i="1" dirty="0" smtClean="0"/>
              <a:t> (</a:t>
            </a:r>
            <a:r>
              <a:rPr lang="de-DE" sz="1400" i="1" dirty="0" err="1" smtClean="0"/>
              <a:t>modules</a:t>
            </a:r>
            <a:r>
              <a:rPr lang="de-DE" sz="1400" i="1" dirty="0" smtClean="0"/>
              <a:t>) </a:t>
            </a:r>
            <a:r>
              <a:rPr lang="de-DE" sz="1400" i="1" dirty="0" err="1" smtClean="0"/>
              <a:t>are</a:t>
            </a:r>
            <a:r>
              <a:rPr lang="de-DE" sz="1400" i="1" dirty="0" smtClean="0"/>
              <a:t> </a:t>
            </a:r>
            <a:r>
              <a:rPr lang="de-DE" sz="1400" i="1" dirty="0" err="1" smtClean="0"/>
              <a:t>predominant</a:t>
            </a:r>
            <a:r>
              <a:rPr lang="de-DE" sz="1400" i="1" dirty="0" smtClean="0"/>
              <a:t> in Vienna.</a:t>
            </a:r>
          </a:p>
        </p:txBody>
      </p:sp>
      <p:sp>
        <p:nvSpPr>
          <p:cNvPr id="2" name="Textfeld 1"/>
          <p:cNvSpPr txBox="1"/>
          <p:nvPr/>
        </p:nvSpPr>
        <p:spPr>
          <a:xfrm>
            <a:off x="3756962" y="374467"/>
            <a:ext cx="1247086" cy="246221"/>
          </a:xfrm>
          <a:prstGeom prst="rect">
            <a:avLst/>
          </a:prstGeom>
          <a:noFill/>
        </p:spPr>
        <p:txBody>
          <a:bodyPr wrap="square" rtlCol="0">
            <a:spAutoFit/>
          </a:bodyPr>
          <a:lstStyle/>
          <a:p>
            <a:r>
              <a:rPr lang="de-DE" sz="1000" dirty="0" smtClean="0">
                <a:solidFill>
                  <a:srgbClr val="FF0000"/>
                </a:solidFill>
              </a:rPr>
              <a:t>Stand 01.10.2020</a:t>
            </a:r>
            <a:endParaRPr lang="de-DE" sz="1000" dirty="0">
              <a:solidFill>
                <a:srgbClr val="FF0000"/>
              </a:solidFill>
            </a:endParaRPr>
          </a:p>
        </p:txBody>
      </p:sp>
    </p:spTree>
    <p:extLst>
      <p:ext uri="{BB962C8B-B14F-4D97-AF65-F5344CB8AC3E}">
        <p14:creationId xmlns:p14="http://schemas.microsoft.com/office/powerpoint/2010/main" val="12110111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Textfeld 22"/>
          <p:cNvSpPr txBox="1"/>
          <p:nvPr/>
        </p:nvSpPr>
        <p:spPr>
          <a:xfrm>
            <a:off x="359038" y="88050"/>
            <a:ext cx="8605450" cy="369332"/>
          </a:xfrm>
          <a:prstGeom prst="rect">
            <a:avLst/>
          </a:prstGeom>
          <a:noFill/>
          <a:ln w="28575">
            <a:solidFill>
              <a:schemeClr val="tx2">
                <a:lumMod val="60000"/>
                <a:lumOff val="40000"/>
              </a:schemeClr>
            </a:solidFill>
          </a:ln>
        </p:spPr>
        <p:txBody>
          <a:bodyPr wrap="square" rtlCol="0">
            <a:spAutoFit/>
          </a:bodyPr>
          <a:lstStyle/>
          <a:p>
            <a:r>
              <a:rPr lang="de-DE" dirty="0" err="1" smtClean="0"/>
              <a:t>Pflichtm</a:t>
            </a:r>
            <a:r>
              <a:rPr lang="de-DE" dirty="0" smtClean="0"/>
              <a:t>. </a:t>
            </a:r>
            <a:r>
              <a:rPr lang="de-DE" i="1" dirty="0" smtClean="0"/>
              <a:t>Comp.</a:t>
            </a:r>
            <a:r>
              <a:rPr lang="de-DE" dirty="0" smtClean="0"/>
              <a:t> TUMCS:    Wahl </a:t>
            </a:r>
            <a:r>
              <a:rPr lang="de-DE" i="1" dirty="0" err="1" smtClean="0"/>
              <a:t>Elective</a:t>
            </a:r>
            <a:r>
              <a:rPr lang="de-DE" dirty="0" smtClean="0"/>
              <a:t> 1     Wahl </a:t>
            </a:r>
            <a:r>
              <a:rPr lang="de-DE" i="1" dirty="0" err="1" smtClean="0"/>
              <a:t>Elective</a:t>
            </a:r>
            <a:r>
              <a:rPr lang="de-DE" dirty="0" smtClean="0"/>
              <a:t> 2         </a:t>
            </a:r>
            <a:r>
              <a:rPr lang="de-DE" dirty="0" err="1" smtClean="0"/>
              <a:t>or</a:t>
            </a:r>
            <a:r>
              <a:rPr lang="de-DE" dirty="0" smtClean="0"/>
              <a:t> 3 in Wien </a:t>
            </a:r>
            <a:r>
              <a:rPr lang="de-DE" i="1" dirty="0" smtClean="0"/>
              <a:t>Vienna</a:t>
            </a:r>
            <a:r>
              <a:rPr lang="de-DE" dirty="0" smtClean="0"/>
              <a:t> </a:t>
            </a:r>
            <a:endParaRPr lang="de-DE" dirty="0"/>
          </a:p>
        </p:txBody>
      </p:sp>
      <p:cxnSp>
        <p:nvCxnSpPr>
          <p:cNvPr id="134" name="Gerade Verbindung 133"/>
          <p:cNvCxnSpPr/>
          <p:nvPr/>
        </p:nvCxnSpPr>
        <p:spPr>
          <a:xfrm>
            <a:off x="-1000" y="548680"/>
            <a:ext cx="91440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 name="Gerade Verbindung 29"/>
          <p:cNvCxnSpPr/>
          <p:nvPr/>
        </p:nvCxnSpPr>
        <p:spPr>
          <a:xfrm>
            <a:off x="395536" y="548680"/>
            <a:ext cx="0" cy="630932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sp>
        <p:nvSpPr>
          <p:cNvPr id="344" name="Rechteck 343"/>
          <p:cNvSpPr/>
          <p:nvPr/>
        </p:nvSpPr>
        <p:spPr>
          <a:xfrm>
            <a:off x="867925" y="636311"/>
            <a:ext cx="1047499" cy="810944"/>
          </a:xfrm>
          <a:prstGeom prst="rect">
            <a:avLst/>
          </a:prstGeom>
          <a:noFill/>
          <a:ln>
            <a:solidFill>
              <a:schemeClr val="accent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pPr>
              <a:spcBef>
                <a:spcPts val="300"/>
              </a:spcBef>
              <a:spcAft>
                <a:spcPts val="300"/>
              </a:spcAft>
            </a:pPr>
            <a:endParaRPr lang="de-DE" sz="1100" dirty="0">
              <a:solidFill>
                <a:schemeClr val="tx1"/>
              </a:solidFill>
            </a:endParaRPr>
          </a:p>
          <a:p>
            <a:pPr>
              <a:spcBef>
                <a:spcPts val="300"/>
              </a:spcBef>
              <a:spcAft>
                <a:spcPts val="300"/>
              </a:spcAft>
            </a:pPr>
            <a:endParaRPr lang="de-DE" sz="1100" dirty="0">
              <a:solidFill>
                <a:schemeClr val="tx1"/>
              </a:solidFill>
            </a:endParaRPr>
          </a:p>
          <a:p>
            <a:pPr>
              <a:spcBef>
                <a:spcPts val="300"/>
              </a:spcBef>
              <a:spcAft>
                <a:spcPts val="300"/>
              </a:spcAft>
            </a:pPr>
            <a:r>
              <a:rPr lang="de-DE" sz="1050" dirty="0">
                <a:solidFill>
                  <a:schemeClr val="tx1"/>
                </a:solidFill>
              </a:rPr>
              <a:t>Einführung in die stoffliche Nutzung            </a:t>
            </a:r>
            <a:r>
              <a:rPr lang="de-DE" sz="1050" i="1" dirty="0">
                <a:solidFill>
                  <a:srgbClr val="0070C0"/>
                </a:solidFill>
              </a:rPr>
              <a:t>                                                   4 SWS       </a:t>
            </a:r>
            <a:r>
              <a:rPr lang="de-DE" sz="1050" i="1" dirty="0" smtClean="0">
                <a:solidFill>
                  <a:srgbClr val="0070C0"/>
                </a:solidFill>
              </a:rPr>
              <a:t>   5CP</a:t>
            </a:r>
            <a:endParaRPr lang="de-DE" sz="1050" i="1" dirty="0">
              <a:solidFill>
                <a:srgbClr val="0070C0"/>
              </a:solidFill>
            </a:endParaRPr>
          </a:p>
        </p:txBody>
      </p:sp>
      <p:sp>
        <p:nvSpPr>
          <p:cNvPr id="298" name="Rechteck 297"/>
          <p:cNvSpPr/>
          <p:nvPr/>
        </p:nvSpPr>
        <p:spPr>
          <a:xfrm>
            <a:off x="3106719" y="4945427"/>
            <a:ext cx="1047600" cy="810944"/>
          </a:xfrm>
          <a:prstGeom prst="rect">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pPr>
              <a:spcBef>
                <a:spcPts val="300"/>
              </a:spcBef>
              <a:spcAft>
                <a:spcPts val="300"/>
              </a:spcAft>
            </a:pPr>
            <a:endParaRPr lang="de-DE" sz="1050" dirty="0">
              <a:solidFill>
                <a:schemeClr val="tx1"/>
              </a:solidFill>
            </a:endParaRPr>
          </a:p>
          <a:p>
            <a:pPr>
              <a:spcBef>
                <a:spcPts val="300"/>
              </a:spcBef>
              <a:spcAft>
                <a:spcPts val="300"/>
              </a:spcAft>
            </a:pPr>
            <a:r>
              <a:rPr lang="de-DE" sz="1050" dirty="0">
                <a:solidFill>
                  <a:schemeClr val="tx1"/>
                </a:solidFill>
              </a:rPr>
              <a:t>	</a:t>
            </a:r>
          </a:p>
          <a:p>
            <a:pPr>
              <a:spcBef>
                <a:spcPts val="300"/>
              </a:spcBef>
              <a:spcAft>
                <a:spcPts val="300"/>
              </a:spcAft>
            </a:pPr>
            <a:r>
              <a:rPr lang="de-DE" sz="1050" dirty="0">
                <a:solidFill>
                  <a:schemeClr val="tx1"/>
                </a:solidFill>
              </a:rPr>
              <a:t>Adv. </a:t>
            </a:r>
            <a:r>
              <a:rPr lang="de-DE" sz="1050" dirty="0" err="1">
                <a:solidFill>
                  <a:schemeClr val="tx1"/>
                </a:solidFill>
              </a:rPr>
              <a:t>Sustainability</a:t>
            </a:r>
            <a:r>
              <a:rPr lang="de-DE" sz="1050" dirty="0">
                <a:solidFill>
                  <a:schemeClr val="tx1"/>
                </a:solidFill>
              </a:rPr>
              <a:t> and LCA </a:t>
            </a:r>
            <a:r>
              <a:rPr lang="de-DE" sz="1050" dirty="0" smtClean="0">
                <a:solidFill>
                  <a:schemeClr val="tx1"/>
                </a:solidFill>
              </a:rPr>
              <a:t>cs184</a:t>
            </a:r>
            <a:br>
              <a:rPr lang="de-DE" sz="1050" dirty="0" smtClean="0">
                <a:solidFill>
                  <a:schemeClr val="tx1"/>
                </a:solidFill>
              </a:rPr>
            </a:br>
            <a:r>
              <a:rPr lang="de-DE" sz="1050" i="1" dirty="0" smtClean="0">
                <a:solidFill>
                  <a:srgbClr val="0070C0"/>
                </a:solidFill>
              </a:rPr>
              <a:t>4 SWS</a:t>
            </a:r>
            <a:r>
              <a:rPr lang="de-DE" sz="1050" dirty="0" smtClean="0">
                <a:solidFill>
                  <a:schemeClr val="tx1"/>
                </a:solidFill>
              </a:rPr>
              <a:t>    </a:t>
            </a:r>
            <a:r>
              <a:rPr lang="de-DE" sz="1200" b="1" dirty="0" err="1" smtClean="0">
                <a:solidFill>
                  <a:srgbClr val="FFC000"/>
                </a:solidFill>
              </a:rPr>
              <a:t>SoSe</a:t>
            </a:r>
            <a:endParaRPr lang="de-DE" sz="1200" b="1" dirty="0">
              <a:solidFill>
                <a:srgbClr val="FFC000"/>
              </a:solidFill>
            </a:endParaRPr>
          </a:p>
        </p:txBody>
      </p:sp>
      <p:sp>
        <p:nvSpPr>
          <p:cNvPr id="224" name="Rechteck 223"/>
          <p:cNvSpPr/>
          <p:nvPr/>
        </p:nvSpPr>
        <p:spPr>
          <a:xfrm>
            <a:off x="867648" y="1498005"/>
            <a:ext cx="1047499" cy="810944"/>
          </a:xfrm>
          <a:prstGeom prst="rect">
            <a:avLst/>
          </a:prstGeom>
          <a:noFill/>
          <a:ln>
            <a:solidFill>
              <a:schemeClr val="accent6">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pPr>
              <a:spcBef>
                <a:spcPts val="300"/>
              </a:spcBef>
              <a:spcAft>
                <a:spcPts val="300"/>
              </a:spcAft>
            </a:pPr>
            <a:r>
              <a:rPr lang="de-DE" sz="900" dirty="0">
                <a:solidFill>
                  <a:schemeClr val="tx1"/>
                </a:solidFill>
              </a:rPr>
              <a:t>               Einführung Energiewandlung/ Energiewirtschaf</a:t>
            </a:r>
            <a:r>
              <a:rPr lang="de-DE" sz="1050" dirty="0">
                <a:solidFill>
                  <a:schemeClr val="tx1"/>
                </a:solidFill>
              </a:rPr>
              <a:t>t  </a:t>
            </a:r>
            <a:r>
              <a:rPr lang="de-DE" sz="1050" i="1" dirty="0">
                <a:solidFill>
                  <a:srgbClr val="0070C0"/>
                </a:solidFill>
              </a:rPr>
              <a:t>       4 SWS          5CP</a:t>
            </a:r>
          </a:p>
        </p:txBody>
      </p:sp>
      <p:sp>
        <p:nvSpPr>
          <p:cNvPr id="308" name="Rechteck 307"/>
          <p:cNvSpPr/>
          <p:nvPr/>
        </p:nvSpPr>
        <p:spPr>
          <a:xfrm>
            <a:off x="867648" y="4950637"/>
            <a:ext cx="1047499" cy="810944"/>
          </a:xfrm>
          <a:prstGeom prst="rect">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pPr>
              <a:spcBef>
                <a:spcPts val="300"/>
              </a:spcBef>
              <a:spcAft>
                <a:spcPts val="300"/>
              </a:spcAft>
            </a:pPr>
            <a:r>
              <a:rPr lang="de-DE" sz="900" dirty="0">
                <a:solidFill>
                  <a:schemeClr val="tx1"/>
                </a:solidFill>
              </a:rPr>
              <a:t>Ökobilanzierung Nachwachsender Rohstoffe</a:t>
            </a:r>
            <a:r>
              <a:rPr lang="de-DE" sz="1050" i="1" dirty="0">
                <a:solidFill>
                  <a:schemeClr val="tx2">
                    <a:lumMod val="60000"/>
                    <a:lumOff val="40000"/>
                  </a:schemeClr>
                </a:solidFill>
              </a:rPr>
              <a:t>            4 SWS    </a:t>
            </a:r>
            <a:r>
              <a:rPr lang="de-DE" sz="1050" i="1" dirty="0" smtClean="0">
                <a:solidFill>
                  <a:schemeClr val="tx2">
                    <a:lumMod val="60000"/>
                    <a:lumOff val="40000"/>
                  </a:schemeClr>
                </a:solidFill>
              </a:rPr>
              <a:t>   </a:t>
            </a:r>
            <a:r>
              <a:rPr lang="de-DE" sz="1200" b="1" dirty="0" err="1" smtClean="0">
                <a:solidFill>
                  <a:srgbClr val="FFC000"/>
                </a:solidFill>
              </a:rPr>
              <a:t>SoSe</a:t>
            </a:r>
            <a:endParaRPr lang="de-DE" sz="1200" b="1" dirty="0">
              <a:solidFill>
                <a:srgbClr val="FFC000"/>
              </a:solidFill>
            </a:endParaRPr>
          </a:p>
        </p:txBody>
      </p:sp>
      <p:sp>
        <p:nvSpPr>
          <p:cNvPr id="126" name="Rechteck 125"/>
          <p:cNvSpPr/>
          <p:nvPr/>
        </p:nvSpPr>
        <p:spPr>
          <a:xfrm>
            <a:off x="863016" y="2357203"/>
            <a:ext cx="1052131" cy="810944"/>
          </a:xfrm>
          <a:prstGeom prst="rect">
            <a:avLst/>
          </a:prstGeom>
          <a:solidFill>
            <a:schemeClr val="bg1"/>
          </a:solid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de-DE" sz="900" dirty="0">
              <a:solidFill>
                <a:schemeClr val="tx1"/>
              </a:solidFill>
            </a:endParaRPr>
          </a:p>
          <a:p>
            <a:r>
              <a:rPr lang="de-DE" sz="900" dirty="0">
                <a:solidFill>
                  <a:schemeClr val="tx1"/>
                </a:solidFill>
              </a:rPr>
              <a:t>Einführung in die Ökonomie von NaWaRo                </a:t>
            </a:r>
            <a:r>
              <a:rPr lang="de-DE" sz="1050" i="1" dirty="0">
                <a:solidFill>
                  <a:srgbClr val="0070C0"/>
                </a:solidFill>
              </a:rPr>
              <a:t>4 SWS          5CP</a:t>
            </a:r>
          </a:p>
        </p:txBody>
      </p:sp>
      <p:sp>
        <p:nvSpPr>
          <p:cNvPr id="2" name="Textfeld 1">
            <a:extLst>
              <a:ext uri="{FF2B5EF4-FFF2-40B4-BE49-F238E27FC236}">
                <a16:creationId xmlns:a16="http://schemas.microsoft.com/office/drawing/2014/main" id="{B7326FE2-3AEF-4D10-B537-56498F7BC5D8}"/>
              </a:ext>
            </a:extLst>
          </p:cNvPr>
          <p:cNvSpPr txBox="1"/>
          <p:nvPr/>
        </p:nvSpPr>
        <p:spPr>
          <a:xfrm>
            <a:off x="1398096" y="4068568"/>
            <a:ext cx="792088" cy="215444"/>
          </a:xfrm>
          <a:prstGeom prst="rect">
            <a:avLst/>
          </a:prstGeom>
          <a:noFill/>
        </p:spPr>
        <p:txBody>
          <a:bodyPr wrap="square" rtlCol="0">
            <a:spAutoFit/>
          </a:bodyPr>
          <a:lstStyle/>
          <a:p>
            <a:r>
              <a:rPr lang="de-DE" sz="800" dirty="0"/>
              <a:t>WZ1102</a:t>
            </a:r>
          </a:p>
        </p:txBody>
      </p:sp>
      <p:sp>
        <p:nvSpPr>
          <p:cNvPr id="54" name="Textfeld 53">
            <a:extLst>
              <a:ext uri="{FF2B5EF4-FFF2-40B4-BE49-F238E27FC236}">
                <a16:creationId xmlns:a16="http://schemas.microsoft.com/office/drawing/2014/main" id="{F92E2326-B478-4D1C-B7A9-CE568028598C}"/>
              </a:ext>
            </a:extLst>
          </p:cNvPr>
          <p:cNvSpPr txBox="1"/>
          <p:nvPr/>
        </p:nvSpPr>
        <p:spPr>
          <a:xfrm>
            <a:off x="3707904" y="4921119"/>
            <a:ext cx="792088" cy="215444"/>
          </a:xfrm>
          <a:prstGeom prst="rect">
            <a:avLst/>
          </a:prstGeom>
          <a:noFill/>
        </p:spPr>
        <p:txBody>
          <a:bodyPr wrap="square" rtlCol="0">
            <a:spAutoFit/>
          </a:bodyPr>
          <a:lstStyle/>
          <a:p>
            <a:r>
              <a:rPr lang="de-DE" sz="800" dirty="0"/>
              <a:t>CS0120</a:t>
            </a:r>
          </a:p>
        </p:txBody>
      </p:sp>
      <p:sp>
        <p:nvSpPr>
          <p:cNvPr id="55" name="Rechteck 54">
            <a:extLst>
              <a:ext uri="{FF2B5EF4-FFF2-40B4-BE49-F238E27FC236}">
                <a16:creationId xmlns:a16="http://schemas.microsoft.com/office/drawing/2014/main" id="{4C5C510E-0C62-4CBC-94FF-57F337E08C94}"/>
              </a:ext>
            </a:extLst>
          </p:cNvPr>
          <p:cNvSpPr/>
          <p:nvPr/>
        </p:nvSpPr>
        <p:spPr>
          <a:xfrm>
            <a:off x="869349" y="4085648"/>
            <a:ext cx="1047499" cy="810944"/>
          </a:xfrm>
          <a:prstGeom prst="rect">
            <a:avLst/>
          </a:prstGeom>
          <a:no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pPr>
              <a:spcBef>
                <a:spcPts val="300"/>
              </a:spcBef>
              <a:spcAft>
                <a:spcPts val="300"/>
              </a:spcAft>
            </a:pPr>
            <a:endParaRPr lang="de-DE" sz="1100" dirty="0">
              <a:solidFill>
                <a:schemeClr val="tx1"/>
              </a:solidFill>
            </a:endParaRPr>
          </a:p>
          <a:p>
            <a:pPr>
              <a:spcBef>
                <a:spcPts val="300"/>
              </a:spcBef>
              <a:spcAft>
                <a:spcPts val="300"/>
              </a:spcAft>
            </a:pPr>
            <a:endParaRPr lang="de-DE" sz="1100" dirty="0">
              <a:solidFill>
                <a:schemeClr val="tx1"/>
              </a:solidFill>
            </a:endParaRPr>
          </a:p>
          <a:p>
            <a:pPr>
              <a:spcBef>
                <a:spcPts val="300"/>
              </a:spcBef>
              <a:spcAft>
                <a:spcPts val="300"/>
              </a:spcAft>
            </a:pPr>
            <a:r>
              <a:rPr lang="de-DE" sz="900" dirty="0">
                <a:solidFill>
                  <a:schemeClr val="tx1"/>
                </a:solidFill>
              </a:rPr>
              <a:t>Nachwachsende Rohstoffe und Agroökosysteme</a:t>
            </a:r>
            <a:r>
              <a:rPr lang="de-DE" sz="900" i="1" dirty="0">
                <a:solidFill>
                  <a:srgbClr val="0070C0"/>
                </a:solidFill>
              </a:rPr>
              <a:t>          </a:t>
            </a:r>
            <a:r>
              <a:rPr lang="de-DE" sz="1050" i="1" dirty="0">
                <a:solidFill>
                  <a:srgbClr val="0070C0"/>
                </a:solidFill>
              </a:rPr>
              <a:t>4 SWS  </a:t>
            </a:r>
            <a:r>
              <a:rPr lang="de-DE" sz="1050" i="1" dirty="0" smtClean="0">
                <a:solidFill>
                  <a:srgbClr val="0070C0"/>
                </a:solidFill>
              </a:rPr>
              <a:t>     </a:t>
            </a:r>
            <a:r>
              <a:rPr lang="de-DE" sz="1200" b="1" dirty="0" err="1" smtClean="0">
                <a:solidFill>
                  <a:srgbClr val="FFC000"/>
                </a:solidFill>
              </a:rPr>
              <a:t>SoSe</a:t>
            </a:r>
            <a:endParaRPr lang="de-DE" sz="1200" b="1" dirty="0">
              <a:solidFill>
                <a:srgbClr val="FFC000"/>
              </a:solidFill>
            </a:endParaRPr>
          </a:p>
        </p:txBody>
      </p:sp>
      <p:sp>
        <p:nvSpPr>
          <p:cNvPr id="56" name="Textfeld 55">
            <a:extLst>
              <a:ext uri="{FF2B5EF4-FFF2-40B4-BE49-F238E27FC236}">
                <a16:creationId xmlns:a16="http://schemas.microsoft.com/office/drawing/2014/main" id="{5B54C5FD-FE5D-47C9-8761-F23068E4247E}"/>
              </a:ext>
            </a:extLst>
          </p:cNvPr>
          <p:cNvSpPr txBox="1"/>
          <p:nvPr/>
        </p:nvSpPr>
        <p:spPr>
          <a:xfrm>
            <a:off x="1403648" y="4941168"/>
            <a:ext cx="792088" cy="215444"/>
          </a:xfrm>
          <a:prstGeom prst="rect">
            <a:avLst/>
          </a:prstGeom>
          <a:noFill/>
        </p:spPr>
        <p:txBody>
          <a:bodyPr wrap="square" rtlCol="0">
            <a:spAutoFit/>
          </a:bodyPr>
          <a:lstStyle/>
          <a:p>
            <a:r>
              <a:rPr lang="de-DE" sz="800" dirty="0"/>
              <a:t>WZ1105</a:t>
            </a:r>
          </a:p>
        </p:txBody>
      </p:sp>
      <p:sp>
        <p:nvSpPr>
          <p:cNvPr id="57" name="Textfeld 56">
            <a:extLst>
              <a:ext uri="{FF2B5EF4-FFF2-40B4-BE49-F238E27FC236}">
                <a16:creationId xmlns:a16="http://schemas.microsoft.com/office/drawing/2014/main" id="{A6DDF64D-5415-45E3-8BBD-96CCF34E9FE5}"/>
              </a:ext>
            </a:extLst>
          </p:cNvPr>
          <p:cNvSpPr txBox="1"/>
          <p:nvPr/>
        </p:nvSpPr>
        <p:spPr>
          <a:xfrm>
            <a:off x="1403648" y="620689"/>
            <a:ext cx="792088" cy="215444"/>
          </a:xfrm>
          <a:prstGeom prst="rect">
            <a:avLst/>
          </a:prstGeom>
          <a:noFill/>
        </p:spPr>
        <p:txBody>
          <a:bodyPr wrap="square" rtlCol="0">
            <a:spAutoFit/>
          </a:bodyPr>
          <a:lstStyle/>
          <a:p>
            <a:r>
              <a:rPr lang="de-DE" sz="800" dirty="0"/>
              <a:t>WZ1101</a:t>
            </a:r>
          </a:p>
        </p:txBody>
      </p:sp>
      <p:sp>
        <p:nvSpPr>
          <p:cNvPr id="58" name="Textfeld 57">
            <a:extLst>
              <a:ext uri="{FF2B5EF4-FFF2-40B4-BE49-F238E27FC236}">
                <a16:creationId xmlns:a16="http://schemas.microsoft.com/office/drawing/2014/main" id="{3258B4FE-1CA4-45E0-B33C-2B7EF70A6419}"/>
              </a:ext>
            </a:extLst>
          </p:cNvPr>
          <p:cNvSpPr txBox="1"/>
          <p:nvPr/>
        </p:nvSpPr>
        <p:spPr>
          <a:xfrm>
            <a:off x="1403648" y="1489110"/>
            <a:ext cx="792088" cy="215444"/>
          </a:xfrm>
          <a:prstGeom prst="rect">
            <a:avLst/>
          </a:prstGeom>
          <a:noFill/>
        </p:spPr>
        <p:txBody>
          <a:bodyPr wrap="square" rtlCol="0">
            <a:spAutoFit/>
          </a:bodyPr>
          <a:lstStyle/>
          <a:p>
            <a:r>
              <a:rPr lang="de-DE" sz="800" dirty="0"/>
              <a:t>WZ1180</a:t>
            </a:r>
          </a:p>
        </p:txBody>
      </p:sp>
      <p:sp>
        <p:nvSpPr>
          <p:cNvPr id="59" name="Rechteck 58">
            <a:extLst>
              <a:ext uri="{FF2B5EF4-FFF2-40B4-BE49-F238E27FC236}">
                <a16:creationId xmlns:a16="http://schemas.microsoft.com/office/drawing/2014/main" id="{F527CDBF-76E9-4FDC-9024-647F36410A56}"/>
              </a:ext>
            </a:extLst>
          </p:cNvPr>
          <p:cNvSpPr/>
          <p:nvPr/>
        </p:nvSpPr>
        <p:spPr>
          <a:xfrm>
            <a:off x="866818" y="3215581"/>
            <a:ext cx="1047499" cy="810944"/>
          </a:xfrm>
          <a:prstGeom prst="rect">
            <a:avLst/>
          </a:prstGeom>
          <a:noFill/>
          <a:ln>
            <a:solidFill>
              <a:schemeClr val="accent3">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pPr>
              <a:spcBef>
                <a:spcPts val="300"/>
              </a:spcBef>
              <a:spcAft>
                <a:spcPts val="300"/>
              </a:spcAft>
            </a:pPr>
            <a:endParaRPr lang="de-DE" sz="1100" dirty="0">
              <a:solidFill>
                <a:schemeClr val="tx1"/>
              </a:solidFill>
            </a:endParaRPr>
          </a:p>
          <a:p>
            <a:pPr>
              <a:spcBef>
                <a:spcPts val="300"/>
              </a:spcBef>
              <a:spcAft>
                <a:spcPts val="300"/>
              </a:spcAft>
            </a:pPr>
            <a:endParaRPr lang="de-DE" sz="1100" dirty="0">
              <a:solidFill>
                <a:schemeClr val="tx1"/>
              </a:solidFill>
            </a:endParaRPr>
          </a:p>
          <a:p>
            <a:pPr>
              <a:spcBef>
                <a:spcPts val="300"/>
              </a:spcBef>
              <a:spcAft>
                <a:spcPts val="300"/>
              </a:spcAft>
            </a:pPr>
            <a:r>
              <a:rPr lang="de-DE" sz="900" dirty="0">
                <a:solidFill>
                  <a:schemeClr val="tx1"/>
                </a:solidFill>
              </a:rPr>
              <a:t>Nachwachsende Rohstoffe und Naturschutz</a:t>
            </a:r>
            <a:r>
              <a:rPr lang="de-DE" sz="900" i="1" dirty="0">
                <a:solidFill>
                  <a:srgbClr val="0070C0"/>
                </a:solidFill>
              </a:rPr>
              <a:t>          </a:t>
            </a:r>
            <a:r>
              <a:rPr lang="de-DE" sz="1050" i="1" dirty="0">
                <a:solidFill>
                  <a:srgbClr val="0070C0"/>
                </a:solidFill>
              </a:rPr>
              <a:t>4 SWS          5CP</a:t>
            </a:r>
          </a:p>
        </p:txBody>
      </p:sp>
      <p:sp>
        <p:nvSpPr>
          <p:cNvPr id="60" name="Textfeld 59">
            <a:extLst>
              <a:ext uri="{FF2B5EF4-FFF2-40B4-BE49-F238E27FC236}">
                <a16:creationId xmlns:a16="http://schemas.microsoft.com/office/drawing/2014/main" id="{99910655-E0AA-4150-912A-6FD4BC45E99A}"/>
              </a:ext>
            </a:extLst>
          </p:cNvPr>
          <p:cNvSpPr txBox="1"/>
          <p:nvPr/>
        </p:nvSpPr>
        <p:spPr>
          <a:xfrm>
            <a:off x="1459750" y="3220605"/>
            <a:ext cx="576064" cy="215444"/>
          </a:xfrm>
          <a:prstGeom prst="rect">
            <a:avLst/>
          </a:prstGeom>
          <a:noFill/>
        </p:spPr>
        <p:txBody>
          <a:bodyPr wrap="square" rtlCol="0">
            <a:spAutoFit/>
          </a:bodyPr>
          <a:lstStyle/>
          <a:p>
            <a:r>
              <a:rPr lang="de-DE" sz="800" dirty="0"/>
              <a:t>WZ1020</a:t>
            </a:r>
          </a:p>
        </p:txBody>
      </p:sp>
      <p:sp>
        <p:nvSpPr>
          <p:cNvPr id="80" name="Rechteck 79">
            <a:extLst>
              <a:ext uri="{FF2B5EF4-FFF2-40B4-BE49-F238E27FC236}">
                <a16:creationId xmlns:a16="http://schemas.microsoft.com/office/drawing/2014/main" id="{591D825F-E372-4E17-892E-896ECDCC8516}"/>
              </a:ext>
            </a:extLst>
          </p:cNvPr>
          <p:cNvSpPr/>
          <p:nvPr/>
        </p:nvSpPr>
        <p:spPr>
          <a:xfrm>
            <a:off x="867547" y="5826099"/>
            <a:ext cx="1047600" cy="810944"/>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de-DE" sz="1100" dirty="0">
              <a:solidFill>
                <a:schemeClr val="tx1"/>
              </a:solidFill>
            </a:endParaRPr>
          </a:p>
          <a:p>
            <a:endParaRPr lang="de-DE" sz="1100" dirty="0">
              <a:solidFill>
                <a:schemeClr val="tx1"/>
              </a:solidFill>
            </a:endParaRPr>
          </a:p>
          <a:p>
            <a:r>
              <a:rPr lang="de-DE" sz="1050" dirty="0">
                <a:solidFill>
                  <a:schemeClr val="tx1"/>
                </a:solidFill>
              </a:rPr>
              <a:t>Masterseminar</a:t>
            </a:r>
          </a:p>
          <a:p>
            <a:r>
              <a:rPr lang="de-DE" sz="1050" i="1" dirty="0">
                <a:solidFill>
                  <a:srgbClr val="0070C0"/>
                </a:solidFill>
              </a:rPr>
              <a:t>2 SWS </a:t>
            </a:r>
            <a:r>
              <a:rPr lang="de-DE" sz="1050" i="1" dirty="0" smtClean="0">
                <a:solidFill>
                  <a:srgbClr val="0070C0"/>
                </a:solidFill>
              </a:rPr>
              <a:t>         2CP</a:t>
            </a:r>
            <a:endParaRPr lang="de-DE" sz="1050" i="1" dirty="0">
              <a:solidFill>
                <a:srgbClr val="0070C0"/>
              </a:solidFill>
            </a:endParaRPr>
          </a:p>
        </p:txBody>
      </p:sp>
      <p:cxnSp>
        <p:nvCxnSpPr>
          <p:cNvPr id="6" name="Gerader Verbinder 5">
            <a:extLst>
              <a:ext uri="{FF2B5EF4-FFF2-40B4-BE49-F238E27FC236}">
                <a16:creationId xmlns:a16="http://schemas.microsoft.com/office/drawing/2014/main" id="{0C5051E7-8174-4913-A41E-E5B515F0619A}"/>
              </a:ext>
            </a:extLst>
          </p:cNvPr>
          <p:cNvCxnSpPr>
            <a:cxnSpLocks/>
          </p:cNvCxnSpPr>
          <p:nvPr/>
        </p:nvCxnSpPr>
        <p:spPr>
          <a:xfrm>
            <a:off x="2699792" y="548680"/>
            <a:ext cx="0" cy="630932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68" name="Textfeld 67">
            <a:extLst>
              <a:ext uri="{FF2B5EF4-FFF2-40B4-BE49-F238E27FC236}">
                <a16:creationId xmlns:a16="http://schemas.microsoft.com/office/drawing/2014/main" id="{5729529D-52A1-4D78-8CCF-D1BC88724521}"/>
              </a:ext>
            </a:extLst>
          </p:cNvPr>
          <p:cNvSpPr txBox="1"/>
          <p:nvPr/>
        </p:nvSpPr>
        <p:spPr>
          <a:xfrm>
            <a:off x="1385360" y="2348880"/>
            <a:ext cx="792088" cy="215444"/>
          </a:xfrm>
          <a:prstGeom prst="rect">
            <a:avLst/>
          </a:prstGeom>
          <a:noFill/>
        </p:spPr>
        <p:txBody>
          <a:bodyPr wrap="square" rtlCol="0">
            <a:spAutoFit/>
          </a:bodyPr>
          <a:lstStyle/>
          <a:p>
            <a:r>
              <a:rPr lang="de-DE" sz="800" dirty="0"/>
              <a:t>WZ1103</a:t>
            </a:r>
          </a:p>
        </p:txBody>
      </p:sp>
      <p:sp>
        <p:nvSpPr>
          <p:cNvPr id="70" name="Textfeld 69">
            <a:extLst>
              <a:ext uri="{FF2B5EF4-FFF2-40B4-BE49-F238E27FC236}">
                <a16:creationId xmlns:a16="http://schemas.microsoft.com/office/drawing/2014/main" id="{9A95A485-4168-41E8-807F-97EA04BFC211}"/>
              </a:ext>
            </a:extLst>
          </p:cNvPr>
          <p:cNvSpPr txBox="1"/>
          <p:nvPr/>
        </p:nvSpPr>
        <p:spPr>
          <a:xfrm>
            <a:off x="1431279" y="5834492"/>
            <a:ext cx="561195" cy="215444"/>
          </a:xfrm>
          <a:prstGeom prst="rect">
            <a:avLst/>
          </a:prstGeom>
          <a:noFill/>
        </p:spPr>
        <p:txBody>
          <a:bodyPr wrap="square" rtlCol="0">
            <a:spAutoFit/>
          </a:bodyPr>
          <a:lstStyle/>
          <a:p>
            <a:r>
              <a:rPr lang="de-DE" sz="800" dirty="0"/>
              <a:t>WZ1959</a:t>
            </a:r>
          </a:p>
        </p:txBody>
      </p:sp>
      <p:sp>
        <p:nvSpPr>
          <p:cNvPr id="85" name="Rechteck 84">
            <a:extLst>
              <a:ext uri="{FF2B5EF4-FFF2-40B4-BE49-F238E27FC236}">
                <a16:creationId xmlns:a16="http://schemas.microsoft.com/office/drawing/2014/main" id="{2CF3E0ED-8E3D-4D4F-B73D-BA84D7880B2A}"/>
              </a:ext>
            </a:extLst>
          </p:cNvPr>
          <p:cNvSpPr/>
          <p:nvPr/>
        </p:nvSpPr>
        <p:spPr>
          <a:xfrm>
            <a:off x="3106820" y="1501360"/>
            <a:ext cx="1047499" cy="810944"/>
          </a:xfrm>
          <a:prstGeom prst="rect">
            <a:avLst/>
          </a:prstGeom>
          <a:noFill/>
          <a:ln>
            <a:solidFill>
              <a:schemeClr val="accent6">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pPr>
              <a:spcBef>
                <a:spcPts val="300"/>
              </a:spcBef>
              <a:spcAft>
                <a:spcPts val="300"/>
              </a:spcAft>
            </a:pPr>
            <a:r>
              <a:rPr lang="de-DE" sz="1050" dirty="0" smtClean="0">
                <a:solidFill>
                  <a:schemeClr val="tx1"/>
                </a:solidFill>
              </a:rPr>
              <a:t>Einführung Energie-wandlung         </a:t>
            </a:r>
            <a:r>
              <a:rPr lang="de-DE" sz="1050" i="1" dirty="0">
                <a:solidFill>
                  <a:srgbClr val="0070C0"/>
                </a:solidFill>
              </a:rPr>
              <a:t>4 SWS          </a:t>
            </a:r>
            <a:r>
              <a:rPr lang="de-DE" sz="1200" b="1" dirty="0" smtClean="0">
                <a:solidFill>
                  <a:srgbClr val="0070C0"/>
                </a:solidFill>
              </a:rPr>
              <a:t>WS</a:t>
            </a:r>
            <a:endParaRPr lang="de-DE" sz="1200" b="1" dirty="0">
              <a:solidFill>
                <a:srgbClr val="0070C0"/>
              </a:solidFill>
            </a:endParaRPr>
          </a:p>
        </p:txBody>
      </p:sp>
      <p:sp>
        <p:nvSpPr>
          <p:cNvPr id="88" name="Textfeld 87">
            <a:extLst>
              <a:ext uri="{FF2B5EF4-FFF2-40B4-BE49-F238E27FC236}">
                <a16:creationId xmlns:a16="http://schemas.microsoft.com/office/drawing/2014/main" id="{2B14D5A7-CBB3-448D-8664-8E8280F3C35F}"/>
              </a:ext>
            </a:extLst>
          </p:cNvPr>
          <p:cNvSpPr txBox="1"/>
          <p:nvPr/>
        </p:nvSpPr>
        <p:spPr>
          <a:xfrm>
            <a:off x="3650263" y="1475410"/>
            <a:ext cx="792088" cy="215444"/>
          </a:xfrm>
          <a:prstGeom prst="rect">
            <a:avLst/>
          </a:prstGeom>
          <a:noFill/>
          <a:ln>
            <a:noFill/>
          </a:ln>
        </p:spPr>
        <p:txBody>
          <a:bodyPr wrap="square" rtlCol="0">
            <a:spAutoFit/>
          </a:bodyPr>
          <a:lstStyle/>
          <a:p>
            <a:r>
              <a:rPr lang="de-DE" sz="800" dirty="0"/>
              <a:t>WZ1180</a:t>
            </a:r>
          </a:p>
        </p:txBody>
      </p:sp>
      <p:sp>
        <p:nvSpPr>
          <p:cNvPr id="86" name="Rechteck 85"/>
          <p:cNvSpPr/>
          <p:nvPr/>
        </p:nvSpPr>
        <p:spPr>
          <a:xfrm>
            <a:off x="3106820" y="2357203"/>
            <a:ext cx="1047600" cy="810944"/>
          </a:xfrm>
          <a:prstGeom prst="rect">
            <a:avLst/>
          </a:prstGeom>
          <a:solidFill>
            <a:schemeClr val="bg1"/>
          </a:solid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de-DE" sz="900" dirty="0">
              <a:solidFill>
                <a:schemeClr val="tx1"/>
              </a:solidFill>
            </a:endParaRPr>
          </a:p>
          <a:p>
            <a:r>
              <a:rPr lang="de-DE" sz="900" dirty="0" smtClean="0">
                <a:solidFill>
                  <a:schemeClr val="tx1"/>
                </a:solidFill>
              </a:rPr>
              <a:t>Einführung in die Ökonomie von </a:t>
            </a:r>
            <a:r>
              <a:rPr lang="de-DE" sz="900" dirty="0" err="1" smtClean="0">
                <a:solidFill>
                  <a:schemeClr val="tx1"/>
                </a:solidFill>
              </a:rPr>
              <a:t>Nawaro</a:t>
            </a:r>
            <a:r>
              <a:rPr lang="de-DE" sz="900" dirty="0" smtClean="0">
                <a:solidFill>
                  <a:schemeClr val="tx1"/>
                </a:solidFill>
              </a:rPr>
              <a:t>                  </a:t>
            </a:r>
            <a:r>
              <a:rPr lang="de-DE" sz="1050" i="1" dirty="0" smtClean="0">
                <a:solidFill>
                  <a:srgbClr val="0070C0"/>
                </a:solidFill>
              </a:rPr>
              <a:t>4 </a:t>
            </a:r>
            <a:r>
              <a:rPr lang="de-DE" sz="1050" i="1" dirty="0">
                <a:solidFill>
                  <a:srgbClr val="0070C0"/>
                </a:solidFill>
              </a:rPr>
              <a:t>SWS          </a:t>
            </a:r>
            <a:r>
              <a:rPr lang="de-DE" sz="1200" b="1" dirty="0" smtClean="0">
                <a:solidFill>
                  <a:srgbClr val="0070C0"/>
                </a:solidFill>
              </a:rPr>
              <a:t>WS</a:t>
            </a:r>
            <a:endParaRPr lang="de-DE" sz="1200" b="1" dirty="0">
              <a:solidFill>
                <a:srgbClr val="0070C0"/>
              </a:solidFill>
            </a:endParaRPr>
          </a:p>
        </p:txBody>
      </p:sp>
      <p:sp>
        <p:nvSpPr>
          <p:cNvPr id="87" name="Textfeld 86">
            <a:extLst>
              <a:ext uri="{FF2B5EF4-FFF2-40B4-BE49-F238E27FC236}">
                <a16:creationId xmlns:a16="http://schemas.microsoft.com/office/drawing/2014/main" id="{5729529D-52A1-4D78-8CCF-D1BC88724521}"/>
              </a:ext>
            </a:extLst>
          </p:cNvPr>
          <p:cNvSpPr txBox="1"/>
          <p:nvPr/>
        </p:nvSpPr>
        <p:spPr>
          <a:xfrm>
            <a:off x="3610876" y="2348880"/>
            <a:ext cx="792088" cy="215444"/>
          </a:xfrm>
          <a:prstGeom prst="rect">
            <a:avLst/>
          </a:prstGeom>
          <a:noFill/>
        </p:spPr>
        <p:txBody>
          <a:bodyPr wrap="square" rtlCol="0">
            <a:spAutoFit/>
          </a:bodyPr>
          <a:lstStyle/>
          <a:p>
            <a:r>
              <a:rPr lang="de-DE" sz="800" dirty="0"/>
              <a:t>WZ1103</a:t>
            </a:r>
          </a:p>
        </p:txBody>
      </p:sp>
      <p:sp>
        <p:nvSpPr>
          <p:cNvPr id="61" name="Rechteck 60"/>
          <p:cNvSpPr/>
          <p:nvPr/>
        </p:nvSpPr>
        <p:spPr>
          <a:xfrm>
            <a:off x="3106820" y="633462"/>
            <a:ext cx="1047499" cy="810944"/>
          </a:xfrm>
          <a:prstGeom prst="rect">
            <a:avLst/>
          </a:prstGeom>
          <a:noFill/>
          <a:ln>
            <a:solidFill>
              <a:schemeClr val="accent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pPr>
              <a:spcBef>
                <a:spcPts val="300"/>
              </a:spcBef>
              <a:spcAft>
                <a:spcPts val="300"/>
              </a:spcAft>
            </a:pPr>
            <a:r>
              <a:rPr lang="de-DE" sz="1100" dirty="0" err="1" smtClean="0">
                <a:solidFill>
                  <a:schemeClr val="tx1"/>
                </a:solidFill>
              </a:rPr>
              <a:t>Renewables</a:t>
            </a:r>
            <a:r>
              <a:rPr lang="de-DE" sz="1100" dirty="0" smtClean="0">
                <a:solidFill>
                  <a:schemeClr val="tx1"/>
                </a:solidFill>
              </a:rPr>
              <a:t> </a:t>
            </a:r>
            <a:r>
              <a:rPr lang="de-DE" sz="1100" dirty="0" err="1" smtClean="0">
                <a:solidFill>
                  <a:schemeClr val="tx1"/>
                </a:solidFill>
              </a:rPr>
              <a:t>Utilization</a:t>
            </a:r>
            <a:endParaRPr lang="de-DE" sz="1100" dirty="0">
              <a:solidFill>
                <a:schemeClr val="tx1"/>
              </a:solidFill>
            </a:endParaRPr>
          </a:p>
          <a:p>
            <a:pPr>
              <a:spcBef>
                <a:spcPts val="300"/>
              </a:spcBef>
              <a:spcAft>
                <a:spcPts val="300"/>
              </a:spcAft>
            </a:pPr>
            <a:r>
              <a:rPr lang="de-DE" sz="1050" i="1" dirty="0" smtClean="0">
                <a:solidFill>
                  <a:srgbClr val="0070C0"/>
                </a:solidFill>
              </a:rPr>
              <a:t>4 </a:t>
            </a:r>
            <a:r>
              <a:rPr lang="de-DE" sz="1050" i="1" dirty="0">
                <a:solidFill>
                  <a:srgbClr val="0070C0"/>
                </a:solidFill>
              </a:rPr>
              <a:t>SWS          </a:t>
            </a:r>
            <a:r>
              <a:rPr lang="de-DE" sz="1200" b="1" dirty="0" smtClean="0">
                <a:solidFill>
                  <a:srgbClr val="0070C0"/>
                </a:solidFill>
              </a:rPr>
              <a:t>WS</a:t>
            </a:r>
            <a:endParaRPr lang="de-DE" sz="1200" b="1" dirty="0">
              <a:solidFill>
                <a:srgbClr val="0070C0"/>
              </a:solidFill>
            </a:endParaRPr>
          </a:p>
        </p:txBody>
      </p:sp>
      <p:sp>
        <p:nvSpPr>
          <p:cNvPr id="65" name="Textfeld 64">
            <a:extLst>
              <a:ext uri="{FF2B5EF4-FFF2-40B4-BE49-F238E27FC236}">
                <a16:creationId xmlns:a16="http://schemas.microsoft.com/office/drawing/2014/main" id="{A6DDF64D-5415-45E3-8BBD-96CCF34E9FE5}"/>
              </a:ext>
            </a:extLst>
          </p:cNvPr>
          <p:cNvSpPr txBox="1"/>
          <p:nvPr/>
        </p:nvSpPr>
        <p:spPr>
          <a:xfrm>
            <a:off x="3726464" y="620688"/>
            <a:ext cx="615410" cy="215444"/>
          </a:xfrm>
          <a:prstGeom prst="rect">
            <a:avLst/>
          </a:prstGeom>
          <a:noFill/>
        </p:spPr>
        <p:txBody>
          <a:bodyPr wrap="square" rtlCol="0">
            <a:spAutoFit/>
          </a:bodyPr>
          <a:lstStyle/>
          <a:p>
            <a:r>
              <a:rPr lang="de-DE" sz="800" dirty="0" smtClean="0"/>
              <a:t>CS0101</a:t>
            </a:r>
            <a:endParaRPr lang="de-DE" sz="800" dirty="0"/>
          </a:p>
        </p:txBody>
      </p:sp>
      <p:sp>
        <p:nvSpPr>
          <p:cNvPr id="69" name="Rechteck 68"/>
          <p:cNvSpPr/>
          <p:nvPr/>
        </p:nvSpPr>
        <p:spPr>
          <a:xfrm>
            <a:off x="4788024" y="633462"/>
            <a:ext cx="1047499" cy="810944"/>
          </a:xfrm>
          <a:prstGeom prst="rect">
            <a:avLst/>
          </a:prstGeom>
          <a:noFill/>
          <a:ln>
            <a:solidFill>
              <a:schemeClr val="accent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pPr>
              <a:spcBef>
                <a:spcPts val="300"/>
              </a:spcBef>
              <a:spcAft>
                <a:spcPts val="300"/>
              </a:spcAft>
            </a:pPr>
            <a:r>
              <a:rPr lang="de-DE" sz="1100" dirty="0" smtClean="0">
                <a:solidFill>
                  <a:schemeClr val="tx1"/>
                </a:solidFill>
              </a:rPr>
              <a:t>Werkst. Nutzung biogener Roh.</a:t>
            </a:r>
            <a:endParaRPr lang="de-DE" sz="1100" dirty="0">
              <a:solidFill>
                <a:schemeClr val="tx1"/>
              </a:solidFill>
            </a:endParaRPr>
          </a:p>
          <a:p>
            <a:pPr>
              <a:spcBef>
                <a:spcPts val="300"/>
              </a:spcBef>
              <a:spcAft>
                <a:spcPts val="300"/>
              </a:spcAft>
            </a:pPr>
            <a:r>
              <a:rPr lang="de-DE" sz="1050" i="1" dirty="0" smtClean="0">
                <a:solidFill>
                  <a:srgbClr val="0070C0"/>
                </a:solidFill>
              </a:rPr>
              <a:t>4 </a:t>
            </a:r>
            <a:r>
              <a:rPr lang="de-DE" sz="1050" i="1" dirty="0">
                <a:solidFill>
                  <a:srgbClr val="0070C0"/>
                </a:solidFill>
              </a:rPr>
              <a:t>SWS          </a:t>
            </a:r>
            <a:r>
              <a:rPr lang="de-DE" sz="1200" b="1" dirty="0" smtClean="0">
                <a:solidFill>
                  <a:srgbClr val="0070C0"/>
                </a:solidFill>
              </a:rPr>
              <a:t>WS</a:t>
            </a:r>
            <a:endParaRPr lang="de-DE" sz="1200" b="1" dirty="0">
              <a:solidFill>
                <a:srgbClr val="0070C0"/>
              </a:solidFill>
            </a:endParaRPr>
          </a:p>
        </p:txBody>
      </p:sp>
      <p:sp>
        <p:nvSpPr>
          <p:cNvPr id="71" name="Textfeld 70">
            <a:extLst>
              <a:ext uri="{FF2B5EF4-FFF2-40B4-BE49-F238E27FC236}">
                <a16:creationId xmlns:a16="http://schemas.microsoft.com/office/drawing/2014/main" id="{A6DDF64D-5415-45E3-8BBD-96CCF34E9FE5}"/>
              </a:ext>
            </a:extLst>
          </p:cNvPr>
          <p:cNvSpPr txBox="1"/>
          <p:nvPr/>
        </p:nvSpPr>
        <p:spPr>
          <a:xfrm>
            <a:off x="5371092" y="620688"/>
            <a:ext cx="615410" cy="215444"/>
          </a:xfrm>
          <a:prstGeom prst="rect">
            <a:avLst/>
          </a:prstGeom>
          <a:noFill/>
        </p:spPr>
        <p:txBody>
          <a:bodyPr wrap="square" rtlCol="0">
            <a:spAutoFit/>
          </a:bodyPr>
          <a:lstStyle/>
          <a:p>
            <a:r>
              <a:rPr lang="de-DE" sz="800" dirty="0" smtClean="0"/>
              <a:t>WZ1150</a:t>
            </a:r>
            <a:endParaRPr lang="de-DE" sz="800" dirty="0"/>
          </a:p>
        </p:txBody>
      </p:sp>
      <p:sp>
        <p:nvSpPr>
          <p:cNvPr id="72" name="Rechteck 71">
            <a:extLst>
              <a:ext uri="{FF2B5EF4-FFF2-40B4-BE49-F238E27FC236}">
                <a16:creationId xmlns:a16="http://schemas.microsoft.com/office/drawing/2014/main" id="{591D825F-E372-4E17-892E-896ECDCC8516}"/>
              </a:ext>
            </a:extLst>
          </p:cNvPr>
          <p:cNvSpPr/>
          <p:nvPr/>
        </p:nvSpPr>
        <p:spPr>
          <a:xfrm>
            <a:off x="3106820" y="5815106"/>
            <a:ext cx="1047600" cy="810944"/>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de-DE" sz="1100" dirty="0">
              <a:solidFill>
                <a:schemeClr val="tx1"/>
              </a:solidFill>
            </a:endParaRPr>
          </a:p>
          <a:p>
            <a:endParaRPr lang="de-DE" sz="1100" dirty="0">
              <a:solidFill>
                <a:schemeClr val="tx1"/>
              </a:solidFill>
            </a:endParaRPr>
          </a:p>
          <a:p>
            <a:r>
              <a:rPr lang="de-DE" sz="1050" dirty="0">
                <a:solidFill>
                  <a:schemeClr val="tx1"/>
                </a:solidFill>
              </a:rPr>
              <a:t>Masterseminar</a:t>
            </a:r>
          </a:p>
          <a:p>
            <a:r>
              <a:rPr lang="de-DE" sz="1050" i="1" dirty="0">
                <a:solidFill>
                  <a:srgbClr val="0070C0"/>
                </a:solidFill>
              </a:rPr>
              <a:t>2 SWS </a:t>
            </a:r>
            <a:r>
              <a:rPr lang="de-DE" sz="1050" i="1" dirty="0" smtClean="0">
                <a:solidFill>
                  <a:srgbClr val="0070C0"/>
                </a:solidFill>
              </a:rPr>
              <a:t>        </a:t>
            </a:r>
            <a:r>
              <a:rPr lang="de-DE" sz="1200" b="1" dirty="0" smtClean="0">
                <a:solidFill>
                  <a:srgbClr val="0070C0"/>
                </a:solidFill>
              </a:rPr>
              <a:t>WS</a:t>
            </a:r>
            <a:endParaRPr lang="de-DE" sz="1200" b="1" dirty="0">
              <a:solidFill>
                <a:srgbClr val="0070C0"/>
              </a:solidFill>
            </a:endParaRPr>
          </a:p>
        </p:txBody>
      </p:sp>
      <p:sp>
        <p:nvSpPr>
          <p:cNvPr id="73" name="Textfeld 72">
            <a:extLst>
              <a:ext uri="{FF2B5EF4-FFF2-40B4-BE49-F238E27FC236}">
                <a16:creationId xmlns:a16="http://schemas.microsoft.com/office/drawing/2014/main" id="{9A95A485-4168-41E8-807F-97EA04BFC211}"/>
              </a:ext>
            </a:extLst>
          </p:cNvPr>
          <p:cNvSpPr txBox="1"/>
          <p:nvPr/>
        </p:nvSpPr>
        <p:spPr>
          <a:xfrm>
            <a:off x="3670552" y="5805264"/>
            <a:ext cx="561195" cy="215444"/>
          </a:xfrm>
          <a:prstGeom prst="rect">
            <a:avLst/>
          </a:prstGeom>
          <a:noFill/>
        </p:spPr>
        <p:txBody>
          <a:bodyPr wrap="square" rtlCol="0">
            <a:spAutoFit/>
          </a:bodyPr>
          <a:lstStyle/>
          <a:p>
            <a:r>
              <a:rPr lang="de-DE" sz="800" dirty="0"/>
              <a:t>WZ1959</a:t>
            </a:r>
          </a:p>
        </p:txBody>
      </p:sp>
      <p:sp>
        <p:nvSpPr>
          <p:cNvPr id="76" name="Rechteck 75"/>
          <p:cNvSpPr/>
          <p:nvPr/>
        </p:nvSpPr>
        <p:spPr>
          <a:xfrm>
            <a:off x="4791870" y="2363277"/>
            <a:ext cx="1047600" cy="810944"/>
          </a:xfrm>
          <a:prstGeom prst="rect">
            <a:avLst/>
          </a:prstGeom>
          <a:solidFill>
            <a:schemeClr val="bg1"/>
          </a:solid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de-DE" sz="900" dirty="0">
              <a:solidFill>
                <a:schemeClr val="tx1"/>
              </a:solidFill>
            </a:endParaRPr>
          </a:p>
          <a:p>
            <a:r>
              <a:rPr lang="de-DE" sz="900" dirty="0" smtClean="0">
                <a:solidFill>
                  <a:schemeClr val="tx1"/>
                </a:solidFill>
              </a:rPr>
              <a:t>Adv. Environmental </a:t>
            </a:r>
            <a:r>
              <a:rPr lang="de-DE" sz="900" dirty="0" err="1" smtClean="0">
                <a:solidFill>
                  <a:schemeClr val="tx1"/>
                </a:solidFill>
              </a:rPr>
              <a:t>and</a:t>
            </a:r>
            <a:r>
              <a:rPr lang="de-DE" sz="900" dirty="0" smtClean="0">
                <a:solidFill>
                  <a:schemeClr val="tx1"/>
                </a:solidFill>
              </a:rPr>
              <a:t> </a:t>
            </a:r>
            <a:r>
              <a:rPr lang="de-DE" sz="900" dirty="0" err="1" smtClean="0">
                <a:solidFill>
                  <a:schemeClr val="tx1"/>
                </a:solidFill>
              </a:rPr>
              <a:t>resource</a:t>
            </a:r>
            <a:r>
              <a:rPr lang="de-DE" sz="900" dirty="0" smtClean="0">
                <a:solidFill>
                  <a:schemeClr val="tx1"/>
                </a:solidFill>
              </a:rPr>
              <a:t> ec.</a:t>
            </a:r>
            <a:br>
              <a:rPr lang="de-DE" sz="900" dirty="0" smtClean="0">
                <a:solidFill>
                  <a:schemeClr val="tx1"/>
                </a:solidFill>
              </a:rPr>
            </a:br>
            <a:r>
              <a:rPr lang="de-DE" sz="1050" i="1" dirty="0" smtClean="0">
                <a:solidFill>
                  <a:srgbClr val="0070C0"/>
                </a:solidFill>
              </a:rPr>
              <a:t>4 </a:t>
            </a:r>
            <a:r>
              <a:rPr lang="de-DE" sz="1050" i="1" dirty="0">
                <a:solidFill>
                  <a:srgbClr val="0070C0"/>
                </a:solidFill>
              </a:rPr>
              <a:t>SWS </a:t>
            </a:r>
            <a:r>
              <a:rPr lang="de-DE" sz="1050" i="1" dirty="0" smtClean="0">
                <a:solidFill>
                  <a:srgbClr val="0070C0"/>
                </a:solidFill>
              </a:rPr>
              <a:t>      </a:t>
            </a:r>
            <a:r>
              <a:rPr lang="de-DE" sz="1200" b="1" dirty="0" err="1" smtClean="0">
                <a:solidFill>
                  <a:srgbClr val="FFC000"/>
                </a:solidFill>
              </a:rPr>
              <a:t>SoSe</a:t>
            </a:r>
            <a:endParaRPr lang="de-DE" sz="1200" b="1" dirty="0">
              <a:solidFill>
                <a:srgbClr val="FFC000"/>
              </a:solidFill>
            </a:endParaRPr>
          </a:p>
        </p:txBody>
      </p:sp>
      <p:sp>
        <p:nvSpPr>
          <p:cNvPr id="77" name="Textfeld 76">
            <a:extLst>
              <a:ext uri="{FF2B5EF4-FFF2-40B4-BE49-F238E27FC236}">
                <a16:creationId xmlns:a16="http://schemas.microsoft.com/office/drawing/2014/main" id="{5729529D-52A1-4D78-8CCF-D1BC88724521}"/>
              </a:ext>
            </a:extLst>
          </p:cNvPr>
          <p:cNvSpPr txBox="1"/>
          <p:nvPr/>
        </p:nvSpPr>
        <p:spPr>
          <a:xfrm>
            <a:off x="5304804" y="2357202"/>
            <a:ext cx="530719" cy="215444"/>
          </a:xfrm>
          <a:prstGeom prst="rect">
            <a:avLst/>
          </a:prstGeom>
          <a:noFill/>
        </p:spPr>
        <p:txBody>
          <a:bodyPr wrap="square" rtlCol="0">
            <a:spAutoFit/>
          </a:bodyPr>
          <a:lstStyle/>
          <a:p>
            <a:r>
              <a:rPr lang="de-DE" sz="800" dirty="0" smtClean="0"/>
              <a:t>WZ1100</a:t>
            </a:r>
            <a:endParaRPr lang="de-DE" sz="800" dirty="0"/>
          </a:p>
        </p:txBody>
      </p:sp>
      <p:sp>
        <p:nvSpPr>
          <p:cNvPr id="81" name="Rechteck 80"/>
          <p:cNvSpPr/>
          <p:nvPr/>
        </p:nvSpPr>
        <p:spPr>
          <a:xfrm>
            <a:off x="4788023" y="4949753"/>
            <a:ext cx="1047499" cy="810944"/>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pPr>
              <a:spcBef>
                <a:spcPts val="300"/>
              </a:spcBef>
              <a:spcAft>
                <a:spcPts val="300"/>
              </a:spcAft>
            </a:pPr>
            <a:r>
              <a:rPr lang="de-DE" sz="1100" dirty="0" smtClean="0">
                <a:solidFill>
                  <a:schemeClr val="tx1"/>
                </a:solidFill>
              </a:rPr>
              <a:t>Keine zweite Wahl in SR</a:t>
            </a:r>
            <a:endParaRPr lang="de-DE" sz="1100" dirty="0">
              <a:solidFill>
                <a:schemeClr val="tx1"/>
              </a:solidFill>
            </a:endParaRPr>
          </a:p>
        </p:txBody>
      </p:sp>
      <p:sp>
        <p:nvSpPr>
          <p:cNvPr id="83" name="Rechteck 82"/>
          <p:cNvSpPr/>
          <p:nvPr/>
        </p:nvSpPr>
        <p:spPr>
          <a:xfrm>
            <a:off x="4797930" y="5834492"/>
            <a:ext cx="1047499" cy="810944"/>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pPr>
              <a:spcBef>
                <a:spcPts val="300"/>
              </a:spcBef>
              <a:spcAft>
                <a:spcPts val="300"/>
              </a:spcAft>
            </a:pPr>
            <a:r>
              <a:rPr lang="de-DE" sz="1100" dirty="0" smtClean="0">
                <a:solidFill>
                  <a:schemeClr val="tx1"/>
                </a:solidFill>
              </a:rPr>
              <a:t>Keine zweite Wahl</a:t>
            </a:r>
            <a:endParaRPr lang="de-DE" sz="1100" dirty="0">
              <a:solidFill>
                <a:schemeClr val="tx1"/>
              </a:solidFill>
            </a:endParaRPr>
          </a:p>
        </p:txBody>
      </p:sp>
      <p:sp>
        <p:nvSpPr>
          <p:cNvPr id="84" name="Rechteck 83">
            <a:extLst>
              <a:ext uri="{FF2B5EF4-FFF2-40B4-BE49-F238E27FC236}">
                <a16:creationId xmlns:a16="http://schemas.microsoft.com/office/drawing/2014/main" id="{F527CDBF-76E9-4FDC-9024-647F36410A56}"/>
              </a:ext>
            </a:extLst>
          </p:cNvPr>
          <p:cNvSpPr/>
          <p:nvPr/>
        </p:nvSpPr>
        <p:spPr>
          <a:xfrm>
            <a:off x="3117199" y="3209379"/>
            <a:ext cx="1047499" cy="810944"/>
          </a:xfrm>
          <a:prstGeom prst="rect">
            <a:avLst/>
          </a:prstGeom>
          <a:noFill/>
          <a:ln>
            <a:solidFill>
              <a:schemeClr val="accent3">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pPr>
              <a:spcBef>
                <a:spcPts val="300"/>
              </a:spcBef>
              <a:spcAft>
                <a:spcPts val="300"/>
              </a:spcAft>
            </a:pPr>
            <a:endParaRPr lang="de-DE" sz="1100" dirty="0">
              <a:solidFill>
                <a:schemeClr val="tx1"/>
              </a:solidFill>
            </a:endParaRPr>
          </a:p>
          <a:p>
            <a:pPr>
              <a:spcBef>
                <a:spcPts val="300"/>
              </a:spcBef>
              <a:spcAft>
                <a:spcPts val="300"/>
              </a:spcAft>
            </a:pPr>
            <a:endParaRPr lang="de-DE" sz="1100" dirty="0">
              <a:solidFill>
                <a:schemeClr val="tx1"/>
              </a:solidFill>
            </a:endParaRPr>
          </a:p>
          <a:p>
            <a:pPr>
              <a:spcBef>
                <a:spcPts val="300"/>
              </a:spcBef>
              <a:spcAft>
                <a:spcPts val="300"/>
              </a:spcAft>
            </a:pPr>
            <a:r>
              <a:rPr lang="de-DE" sz="900" dirty="0">
                <a:solidFill>
                  <a:schemeClr val="tx1"/>
                </a:solidFill>
              </a:rPr>
              <a:t>Nachwachsende Rohstoffe und Naturschutz</a:t>
            </a:r>
            <a:r>
              <a:rPr lang="de-DE" sz="900" i="1" dirty="0">
                <a:solidFill>
                  <a:srgbClr val="0070C0"/>
                </a:solidFill>
              </a:rPr>
              <a:t>          </a:t>
            </a:r>
            <a:r>
              <a:rPr lang="de-DE" sz="1050" i="1" dirty="0">
                <a:solidFill>
                  <a:srgbClr val="0070C0"/>
                </a:solidFill>
              </a:rPr>
              <a:t>4 SWS          </a:t>
            </a:r>
            <a:r>
              <a:rPr lang="de-DE" sz="1200" b="1" dirty="0" smtClean="0">
                <a:solidFill>
                  <a:schemeClr val="tx2">
                    <a:lumMod val="60000"/>
                    <a:lumOff val="40000"/>
                  </a:schemeClr>
                </a:solidFill>
              </a:rPr>
              <a:t>WS</a:t>
            </a:r>
            <a:endParaRPr lang="de-DE" sz="1200" b="1" dirty="0">
              <a:solidFill>
                <a:schemeClr val="tx2">
                  <a:lumMod val="60000"/>
                  <a:lumOff val="40000"/>
                </a:schemeClr>
              </a:solidFill>
            </a:endParaRPr>
          </a:p>
        </p:txBody>
      </p:sp>
      <p:sp>
        <p:nvSpPr>
          <p:cNvPr id="91" name="Textfeld 90">
            <a:extLst>
              <a:ext uri="{FF2B5EF4-FFF2-40B4-BE49-F238E27FC236}">
                <a16:creationId xmlns:a16="http://schemas.microsoft.com/office/drawing/2014/main" id="{99910655-E0AA-4150-912A-6FD4BC45E99A}"/>
              </a:ext>
            </a:extLst>
          </p:cNvPr>
          <p:cNvSpPr txBox="1"/>
          <p:nvPr/>
        </p:nvSpPr>
        <p:spPr>
          <a:xfrm>
            <a:off x="3694501" y="3217008"/>
            <a:ext cx="576064" cy="215444"/>
          </a:xfrm>
          <a:prstGeom prst="rect">
            <a:avLst/>
          </a:prstGeom>
          <a:noFill/>
        </p:spPr>
        <p:txBody>
          <a:bodyPr wrap="square" rtlCol="0">
            <a:spAutoFit/>
          </a:bodyPr>
          <a:lstStyle/>
          <a:p>
            <a:r>
              <a:rPr lang="de-DE" sz="800" dirty="0"/>
              <a:t>WZ1020</a:t>
            </a:r>
          </a:p>
        </p:txBody>
      </p:sp>
      <p:sp>
        <p:nvSpPr>
          <p:cNvPr id="92" name="Rechteck 91">
            <a:extLst>
              <a:ext uri="{FF2B5EF4-FFF2-40B4-BE49-F238E27FC236}">
                <a16:creationId xmlns:a16="http://schemas.microsoft.com/office/drawing/2014/main" id="{F527CDBF-76E9-4FDC-9024-647F36410A56}"/>
              </a:ext>
            </a:extLst>
          </p:cNvPr>
          <p:cNvSpPr/>
          <p:nvPr/>
        </p:nvSpPr>
        <p:spPr>
          <a:xfrm>
            <a:off x="4797930" y="3221854"/>
            <a:ext cx="1047499" cy="810944"/>
          </a:xfrm>
          <a:prstGeom prst="rect">
            <a:avLst/>
          </a:prstGeom>
          <a:noFill/>
          <a:ln>
            <a:solidFill>
              <a:schemeClr val="accent3">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pPr>
              <a:spcBef>
                <a:spcPts val="300"/>
              </a:spcBef>
              <a:spcAft>
                <a:spcPts val="300"/>
              </a:spcAft>
            </a:pPr>
            <a:endParaRPr lang="de-DE" sz="1100" dirty="0">
              <a:solidFill>
                <a:schemeClr val="tx1"/>
              </a:solidFill>
            </a:endParaRPr>
          </a:p>
          <a:p>
            <a:pPr>
              <a:spcBef>
                <a:spcPts val="300"/>
              </a:spcBef>
              <a:spcAft>
                <a:spcPts val="300"/>
              </a:spcAft>
            </a:pPr>
            <a:r>
              <a:rPr lang="en-GB" sz="1000" dirty="0" smtClean="0">
                <a:solidFill>
                  <a:schemeClr val="tx1"/>
                </a:solidFill>
              </a:rPr>
              <a:t>United Sustainability Council USC</a:t>
            </a:r>
            <a:r>
              <a:rPr lang="en-GB" sz="1000" dirty="0"/>
              <a:t>) </a:t>
            </a:r>
            <a:r>
              <a:rPr lang="en-GB" sz="1000" dirty="0" smtClean="0"/>
              <a:t/>
            </a:r>
            <a:br>
              <a:rPr lang="en-GB" sz="1000" dirty="0" smtClean="0"/>
            </a:br>
            <a:r>
              <a:rPr lang="de-DE" sz="1050" i="1" dirty="0" smtClean="0">
                <a:solidFill>
                  <a:srgbClr val="0070C0"/>
                </a:solidFill>
              </a:rPr>
              <a:t>4 </a:t>
            </a:r>
            <a:r>
              <a:rPr lang="de-DE" sz="1050" i="1" dirty="0">
                <a:solidFill>
                  <a:srgbClr val="0070C0"/>
                </a:solidFill>
              </a:rPr>
              <a:t>SWS          </a:t>
            </a:r>
            <a:r>
              <a:rPr lang="de-DE" sz="1200" b="1" dirty="0" smtClean="0">
                <a:solidFill>
                  <a:schemeClr val="tx2">
                    <a:lumMod val="60000"/>
                    <a:lumOff val="40000"/>
                  </a:schemeClr>
                </a:solidFill>
              </a:rPr>
              <a:t>WS</a:t>
            </a:r>
            <a:endParaRPr lang="de-DE" sz="1200" b="1" dirty="0">
              <a:solidFill>
                <a:schemeClr val="tx2">
                  <a:lumMod val="60000"/>
                  <a:lumOff val="40000"/>
                </a:schemeClr>
              </a:solidFill>
            </a:endParaRPr>
          </a:p>
        </p:txBody>
      </p:sp>
      <p:sp>
        <p:nvSpPr>
          <p:cNvPr id="94" name="Textfeld 93">
            <a:extLst>
              <a:ext uri="{FF2B5EF4-FFF2-40B4-BE49-F238E27FC236}">
                <a16:creationId xmlns:a16="http://schemas.microsoft.com/office/drawing/2014/main" id="{99910655-E0AA-4150-912A-6FD4BC45E99A}"/>
              </a:ext>
            </a:extLst>
          </p:cNvPr>
          <p:cNvSpPr txBox="1"/>
          <p:nvPr/>
        </p:nvSpPr>
        <p:spPr>
          <a:xfrm>
            <a:off x="5375232" y="3220605"/>
            <a:ext cx="576064" cy="215444"/>
          </a:xfrm>
          <a:prstGeom prst="rect">
            <a:avLst/>
          </a:prstGeom>
          <a:noFill/>
        </p:spPr>
        <p:txBody>
          <a:bodyPr wrap="square" rtlCol="0">
            <a:spAutoFit/>
          </a:bodyPr>
          <a:lstStyle/>
          <a:p>
            <a:r>
              <a:rPr lang="de-DE" sz="800" dirty="0" smtClean="0"/>
              <a:t>CSXXXX</a:t>
            </a:r>
            <a:endParaRPr lang="de-DE" sz="800" dirty="0"/>
          </a:p>
        </p:txBody>
      </p:sp>
      <p:sp>
        <p:nvSpPr>
          <p:cNvPr id="102" name="Textfeld 101">
            <a:extLst>
              <a:ext uri="{FF2B5EF4-FFF2-40B4-BE49-F238E27FC236}">
                <a16:creationId xmlns:a16="http://schemas.microsoft.com/office/drawing/2014/main" id="{B7326FE2-3AEF-4D10-B537-56498F7BC5D8}"/>
              </a:ext>
            </a:extLst>
          </p:cNvPr>
          <p:cNvSpPr txBox="1"/>
          <p:nvPr/>
        </p:nvSpPr>
        <p:spPr>
          <a:xfrm>
            <a:off x="3645946" y="4045899"/>
            <a:ext cx="792088" cy="215444"/>
          </a:xfrm>
          <a:prstGeom prst="rect">
            <a:avLst/>
          </a:prstGeom>
          <a:noFill/>
        </p:spPr>
        <p:txBody>
          <a:bodyPr wrap="square" rtlCol="0">
            <a:spAutoFit/>
          </a:bodyPr>
          <a:lstStyle/>
          <a:p>
            <a:r>
              <a:rPr lang="de-DE" sz="800" dirty="0" smtClean="0"/>
              <a:t>CS0136</a:t>
            </a:r>
            <a:endParaRPr lang="de-DE" sz="800" dirty="0"/>
          </a:p>
        </p:txBody>
      </p:sp>
      <p:sp>
        <p:nvSpPr>
          <p:cNvPr id="107" name="Rechteck 106">
            <a:extLst>
              <a:ext uri="{FF2B5EF4-FFF2-40B4-BE49-F238E27FC236}">
                <a16:creationId xmlns:a16="http://schemas.microsoft.com/office/drawing/2014/main" id="{4C5C510E-0C62-4CBC-94FF-57F337E08C94}"/>
              </a:ext>
            </a:extLst>
          </p:cNvPr>
          <p:cNvSpPr/>
          <p:nvPr/>
        </p:nvSpPr>
        <p:spPr>
          <a:xfrm>
            <a:off x="3117199" y="4071857"/>
            <a:ext cx="1047499" cy="810944"/>
          </a:xfrm>
          <a:prstGeom prst="rect">
            <a:avLst/>
          </a:prstGeom>
          <a:no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pPr>
              <a:spcBef>
                <a:spcPts val="300"/>
              </a:spcBef>
              <a:spcAft>
                <a:spcPts val="300"/>
              </a:spcAft>
            </a:pPr>
            <a:endParaRPr lang="de-DE" sz="1100" dirty="0">
              <a:solidFill>
                <a:schemeClr val="tx1"/>
              </a:solidFill>
            </a:endParaRPr>
          </a:p>
          <a:p>
            <a:pPr>
              <a:spcBef>
                <a:spcPts val="300"/>
              </a:spcBef>
              <a:spcAft>
                <a:spcPts val="300"/>
              </a:spcAft>
            </a:pPr>
            <a:endParaRPr lang="de-DE" sz="1100" dirty="0">
              <a:solidFill>
                <a:schemeClr val="tx1"/>
              </a:solidFill>
            </a:endParaRPr>
          </a:p>
          <a:p>
            <a:pPr>
              <a:spcBef>
                <a:spcPts val="300"/>
              </a:spcBef>
              <a:spcAft>
                <a:spcPts val="300"/>
              </a:spcAft>
            </a:pPr>
            <a:r>
              <a:rPr lang="de-DE" sz="900" dirty="0" smtClean="0">
                <a:solidFill>
                  <a:schemeClr val="tx1"/>
                </a:solidFill>
              </a:rPr>
              <a:t>En. </a:t>
            </a:r>
            <a:r>
              <a:rPr lang="de-DE" sz="900" dirty="0" err="1" smtClean="0">
                <a:solidFill>
                  <a:schemeClr val="tx1"/>
                </a:solidFill>
              </a:rPr>
              <a:t>Use</a:t>
            </a:r>
            <a:r>
              <a:rPr lang="de-DE" sz="900" dirty="0" smtClean="0">
                <a:solidFill>
                  <a:schemeClr val="tx1"/>
                </a:solidFill>
              </a:rPr>
              <a:t> </a:t>
            </a:r>
            <a:r>
              <a:rPr lang="de-DE" sz="900" dirty="0" err="1" smtClean="0">
                <a:solidFill>
                  <a:schemeClr val="tx1"/>
                </a:solidFill>
              </a:rPr>
              <a:t>of</a:t>
            </a:r>
            <a:r>
              <a:rPr lang="de-DE" sz="900" dirty="0" smtClean="0">
                <a:solidFill>
                  <a:schemeClr val="tx1"/>
                </a:solidFill>
              </a:rPr>
              <a:t> </a:t>
            </a:r>
            <a:r>
              <a:rPr lang="de-DE" sz="900" dirty="0" err="1" smtClean="0">
                <a:solidFill>
                  <a:schemeClr val="tx1"/>
                </a:solidFill>
              </a:rPr>
              <a:t>Biomass</a:t>
            </a:r>
            <a:r>
              <a:rPr lang="de-DE" sz="900" dirty="0" smtClean="0">
                <a:solidFill>
                  <a:schemeClr val="tx1"/>
                </a:solidFill>
              </a:rPr>
              <a:t> </a:t>
            </a:r>
            <a:r>
              <a:rPr lang="de-DE" sz="900" dirty="0" err="1" smtClean="0">
                <a:solidFill>
                  <a:schemeClr val="tx1"/>
                </a:solidFill>
              </a:rPr>
              <a:t>and</a:t>
            </a:r>
            <a:r>
              <a:rPr lang="de-DE" sz="900" dirty="0" smtClean="0">
                <a:solidFill>
                  <a:schemeClr val="tx1"/>
                </a:solidFill>
              </a:rPr>
              <a:t> </a:t>
            </a:r>
            <a:r>
              <a:rPr lang="de-DE" sz="900" dirty="0" err="1" smtClean="0">
                <a:solidFill>
                  <a:schemeClr val="tx1"/>
                </a:solidFill>
              </a:rPr>
              <a:t>residuals</a:t>
            </a:r>
            <a:r>
              <a:rPr lang="de-DE" sz="900" dirty="0" smtClean="0">
                <a:solidFill>
                  <a:schemeClr val="tx1"/>
                </a:solidFill>
              </a:rPr>
              <a:t> cs0183</a:t>
            </a:r>
            <a:br>
              <a:rPr lang="de-DE" sz="900" dirty="0" smtClean="0">
                <a:solidFill>
                  <a:schemeClr val="tx1"/>
                </a:solidFill>
              </a:rPr>
            </a:br>
            <a:r>
              <a:rPr lang="de-DE" sz="1050" i="1" dirty="0" smtClean="0">
                <a:solidFill>
                  <a:srgbClr val="0070C0"/>
                </a:solidFill>
              </a:rPr>
              <a:t>4 </a:t>
            </a:r>
            <a:r>
              <a:rPr lang="de-DE" sz="1050" i="1" dirty="0">
                <a:solidFill>
                  <a:srgbClr val="0070C0"/>
                </a:solidFill>
              </a:rPr>
              <a:t>SWS  </a:t>
            </a:r>
            <a:r>
              <a:rPr lang="de-DE" sz="1050" i="1" dirty="0" smtClean="0">
                <a:solidFill>
                  <a:srgbClr val="0070C0"/>
                </a:solidFill>
              </a:rPr>
              <a:t>     </a:t>
            </a:r>
            <a:r>
              <a:rPr lang="de-DE" sz="1200" b="1" dirty="0" err="1" smtClean="0">
                <a:solidFill>
                  <a:srgbClr val="FFC000"/>
                </a:solidFill>
              </a:rPr>
              <a:t>SoSe</a:t>
            </a:r>
            <a:endParaRPr lang="de-DE" sz="1200" b="1" dirty="0">
              <a:solidFill>
                <a:srgbClr val="FFC000"/>
              </a:solidFill>
            </a:endParaRPr>
          </a:p>
        </p:txBody>
      </p:sp>
      <p:sp>
        <p:nvSpPr>
          <p:cNvPr id="108" name="Textfeld 107">
            <a:extLst>
              <a:ext uri="{FF2B5EF4-FFF2-40B4-BE49-F238E27FC236}">
                <a16:creationId xmlns:a16="http://schemas.microsoft.com/office/drawing/2014/main" id="{B7326FE2-3AEF-4D10-B537-56498F7BC5D8}"/>
              </a:ext>
            </a:extLst>
          </p:cNvPr>
          <p:cNvSpPr txBox="1"/>
          <p:nvPr/>
        </p:nvSpPr>
        <p:spPr>
          <a:xfrm>
            <a:off x="5364088" y="4053377"/>
            <a:ext cx="792088" cy="215444"/>
          </a:xfrm>
          <a:prstGeom prst="rect">
            <a:avLst/>
          </a:prstGeom>
          <a:noFill/>
        </p:spPr>
        <p:txBody>
          <a:bodyPr wrap="square" rtlCol="0">
            <a:spAutoFit/>
          </a:bodyPr>
          <a:lstStyle/>
          <a:p>
            <a:r>
              <a:rPr lang="de-DE" sz="800" dirty="0" smtClean="0"/>
              <a:t>WZ1115</a:t>
            </a:r>
            <a:endParaRPr lang="de-DE" sz="800" dirty="0"/>
          </a:p>
        </p:txBody>
      </p:sp>
      <p:sp>
        <p:nvSpPr>
          <p:cNvPr id="109" name="Rechteck 108">
            <a:extLst>
              <a:ext uri="{FF2B5EF4-FFF2-40B4-BE49-F238E27FC236}">
                <a16:creationId xmlns:a16="http://schemas.microsoft.com/office/drawing/2014/main" id="{4C5C510E-0C62-4CBC-94FF-57F337E08C94}"/>
              </a:ext>
            </a:extLst>
          </p:cNvPr>
          <p:cNvSpPr/>
          <p:nvPr/>
        </p:nvSpPr>
        <p:spPr>
          <a:xfrm>
            <a:off x="4788023" y="4079335"/>
            <a:ext cx="1047499" cy="810944"/>
          </a:xfrm>
          <a:prstGeom prst="rect">
            <a:avLst/>
          </a:prstGeom>
          <a:no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pPr>
              <a:spcBef>
                <a:spcPts val="300"/>
              </a:spcBef>
              <a:spcAft>
                <a:spcPts val="300"/>
              </a:spcAft>
            </a:pPr>
            <a:endParaRPr lang="de-DE" sz="1100" dirty="0">
              <a:solidFill>
                <a:schemeClr val="tx1"/>
              </a:solidFill>
            </a:endParaRPr>
          </a:p>
          <a:p>
            <a:pPr>
              <a:spcBef>
                <a:spcPts val="300"/>
              </a:spcBef>
              <a:spcAft>
                <a:spcPts val="300"/>
              </a:spcAft>
            </a:pPr>
            <a:r>
              <a:rPr lang="de-DE" sz="900" dirty="0" smtClean="0">
                <a:solidFill>
                  <a:schemeClr val="tx1"/>
                </a:solidFill>
              </a:rPr>
              <a:t>Agroforstsysteme</a:t>
            </a:r>
            <a:r>
              <a:rPr lang="de-DE" sz="1050" i="1" dirty="0" smtClean="0">
                <a:solidFill>
                  <a:srgbClr val="0070C0"/>
                </a:solidFill>
              </a:rPr>
              <a:t>4 </a:t>
            </a:r>
            <a:r>
              <a:rPr lang="de-DE" sz="1050" i="1" dirty="0">
                <a:solidFill>
                  <a:srgbClr val="0070C0"/>
                </a:solidFill>
              </a:rPr>
              <a:t>SWS  </a:t>
            </a:r>
            <a:r>
              <a:rPr lang="de-DE" sz="1050" i="1" dirty="0" smtClean="0">
                <a:solidFill>
                  <a:srgbClr val="0070C0"/>
                </a:solidFill>
              </a:rPr>
              <a:t>     </a:t>
            </a:r>
            <a:r>
              <a:rPr lang="de-DE" sz="1200" b="1" dirty="0" err="1" smtClean="0">
                <a:solidFill>
                  <a:srgbClr val="FFC000"/>
                </a:solidFill>
              </a:rPr>
              <a:t>SoSe</a:t>
            </a:r>
            <a:endParaRPr lang="de-DE" sz="1200" b="1" dirty="0">
              <a:solidFill>
                <a:srgbClr val="FFC000"/>
              </a:solidFill>
            </a:endParaRPr>
          </a:p>
        </p:txBody>
      </p:sp>
      <p:sp>
        <p:nvSpPr>
          <p:cNvPr id="45" name="Rechteck 44">
            <a:extLst>
              <a:ext uri="{FF2B5EF4-FFF2-40B4-BE49-F238E27FC236}">
                <a16:creationId xmlns:a16="http://schemas.microsoft.com/office/drawing/2014/main" id="{591D825F-E372-4E17-892E-896ECDCC8516}"/>
              </a:ext>
            </a:extLst>
          </p:cNvPr>
          <p:cNvSpPr/>
          <p:nvPr/>
        </p:nvSpPr>
        <p:spPr>
          <a:xfrm>
            <a:off x="6493653" y="599677"/>
            <a:ext cx="2317940" cy="810944"/>
          </a:xfrm>
          <a:prstGeom prst="rect">
            <a:avLst/>
          </a:prstGeom>
          <a:solidFill>
            <a:schemeClr val="bg1"/>
          </a:solidFill>
          <a:ln>
            <a:solidFill>
              <a:schemeClr val="accent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1100" dirty="0" smtClean="0">
                <a:solidFill>
                  <a:schemeClr val="tx1"/>
                </a:solidFill>
              </a:rPr>
              <a:t>- P</a:t>
            </a:r>
            <a:r>
              <a:rPr lang="de-DE" sz="1050" dirty="0" smtClean="0">
                <a:solidFill>
                  <a:schemeClr val="tx1"/>
                </a:solidFill>
              </a:rPr>
              <a:t>ost-</a:t>
            </a:r>
            <a:r>
              <a:rPr lang="de-DE" sz="1050" dirty="0" err="1" smtClean="0">
                <a:solidFill>
                  <a:schemeClr val="tx1"/>
                </a:solidFill>
              </a:rPr>
              <a:t>Harvest</a:t>
            </a:r>
            <a:r>
              <a:rPr lang="de-DE" sz="1050" dirty="0" smtClean="0">
                <a:solidFill>
                  <a:schemeClr val="tx1"/>
                </a:solidFill>
              </a:rPr>
              <a:t> </a:t>
            </a:r>
            <a:r>
              <a:rPr lang="de-DE" sz="1050" dirty="0">
                <a:solidFill>
                  <a:schemeClr val="tx1"/>
                </a:solidFill>
              </a:rPr>
              <a:t>Technology </a:t>
            </a:r>
            <a:r>
              <a:rPr lang="de-DE" sz="1050" dirty="0" smtClean="0">
                <a:solidFill>
                  <a:schemeClr val="tx1"/>
                </a:solidFill>
              </a:rPr>
              <a:t>(</a:t>
            </a:r>
            <a:r>
              <a:rPr lang="de-DE" sz="1050" dirty="0">
                <a:solidFill>
                  <a:schemeClr val="tx1"/>
                </a:solidFill>
              </a:rPr>
              <a:t>in Eng.)</a:t>
            </a:r>
          </a:p>
          <a:p>
            <a:r>
              <a:rPr lang="de-DE" sz="1050" dirty="0" smtClean="0">
                <a:solidFill>
                  <a:schemeClr val="tx1"/>
                </a:solidFill>
              </a:rPr>
              <a:t>- Chemie </a:t>
            </a:r>
            <a:r>
              <a:rPr lang="de-DE" sz="1050" dirty="0">
                <a:solidFill>
                  <a:schemeClr val="tx1"/>
                </a:solidFill>
              </a:rPr>
              <a:t>und Technologie </a:t>
            </a:r>
            <a:r>
              <a:rPr lang="de-DE" sz="1050" dirty="0" smtClean="0">
                <a:solidFill>
                  <a:schemeClr val="tx1"/>
                </a:solidFill>
              </a:rPr>
              <a:t>nachwachs-</a:t>
            </a:r>
            <a:br>
              <a:rPr lang="de-DE" sz="1050" dirty="0" smtClean="0">
                <a:solidFill>
                  <a:schemeClr val="tx1"/>
                </a:solidFill>
              </a:rPr>
            </a:br>
            <a:r>
              <a:rPr lang="de-DE" sz="1050" dirty="0" smtClean="0">
                <a:solidFill>
                  <a:schemeClr val="tx1"/>
                </a:solidFill>
              </a:rPr>
              <a:t>  </a:t>
            </a:r>
            <a:r>
              <a:rPr lang="de-DE" sz="1050" dirty="0" err="1" smtClean="0">
                <a:solidFill>
                  <a:schemeClr val="tx1"/>
                </a:solidFill>
              </a:rPr>
              <a:t>ender</a:t>
            </a:r>
            <a:r>
              <a:rPr lang="de-DE" sz="1050" dirty="0" smtClean="0">
                <a:solidFill>
                  <a:schemeClr val="tx1"/>
                </a:solidFill>
              </a:rPr>
              <a:t> </a:t>
            </a:r>
            <a:r>
              <a:rPr lang="de-DE" sz="1050" dirty="0">
                <a:solidFill>
                  <a:schemeClr val="tx1"/>
                </a:solidFill>
              </a:rPr>
              <a:t>Rohstoffe (in Eng.)</a:t>
            </a:r>
          </a:p>
          <a:p>
            <a:r>
              <a:rPr lang="de-DE" sz="1050" dirty="0" smtClean="0">
                <a:solidFill>
                  <a:schemeClr val="tx1"/>
                </a:solidFill>
              </a:rPr>
              <a:t>- Technologie </a:t>
            </a:r>
            <a:r>
              <a:rPr lang="de-DE" sz="1050" dirty="0">
                <a:solidFill>
                  <a:schemeClr val="tx1"/>
                </a:solidFill>
              </a:rPr>
              <a:t>der Holverarbeitung</a:t>
            </a:r>
          </a:p>
        </p:txBody>
      </p:sp>
      <p:sp>
        <p:nvSpPr>
          <p:cNvPr id="46" name="Rechteck 45">
            <a:extLst>
              <a:ext uri="{FF2B5EF4-FFF2-40B4-BE49-F238E27FC236}">
                <a16:creationId xmlns:a16="http://schemas.microsoft.com/office/drawing/2014/main" id="{591D825F-E372-4E17-892E-896ECDCC8516}"/>
              </a:ext>
            </a:extLst>
          </p:cNvPr>
          <p:cNvSpPr/>
          <p:nvPr/>
        </p:nvSpPr>
        <p:spPr>
          <a:xfrm>
            <a:off x="6492088" y="1475410"/>
            <a:ext cx="2317940" cy="810944"/>
          </a:xfrm>
          <a:prstGeom prst="rect">
            <a:avLst/>
          </a:prstGeom>
          <a:solidFill>
            <a:schemeClr val="bg1"/>
          </a:solidFill>
          <a:ln>
            <a:solidFill>
              <a:schemeClr val="accent6">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1100" dirty="0" smtClean="0">
                <a:solidFill>
                  <a:schemeClr val="tx1"/>
                </a:solidFill>
              </a:rPr>
              <a:t>- Energiewirtschaftspolitik</a:t>
            </a:r>
            <a:r>
              <a:rPr lang="de-DE" sz="1100" dirty="0">
                <a:solidFill>
                  <a:schemeClr val="tx1"/>
                </a:solidFill>
              </a:rPr>
              <a:t>;</a:t>
            </a:r>
          </a:p>
          <a:p>
            <a:r>
              <a:rPr lang="de-DE" sz="1100" dirty="0" smtClean="0">
                <a:solidFill>
                  <a:schemeClr val="tx1"/>
                </a:solidFill>
              </a:rPr>
              <a:t>- Bioraffinerie </a:t>
            </a:r>
            <a:r>
              <a:rPr lang="de-DE" sz="1100" dirty="0">
                <a:solidFill>
                  <a:schemeClr val="tx1"/>
                </a:solidFill>
              </a:rPr>
              <a:t>und Produkte </a:t>
            </a:r>
            <a:r>
              <a:rPr lang="de-DE" sz="1100" dirty="0" smtClean="0">
                <a:solidFill>
                  <a:schemeClr val="tx1"/>
                </a:solidFill>
              </a:rPr>
              <a:t>aus</a:t>
            </a:r>
            <a:br>
              <a:rPr lang="de-DE" sz="1100" dirty="0" smtClean="0">
                <a:solidFill>
                  <a:schemeClr val="tx1"/>
                </a:solidFill>
              </a:rPr>
            </a:br>
            <a:r>
              <a:rPr lang="de-DE" sz="1100" dirty="0" smtClean="0">
                <a:solidFill>
                  <a:schemeClr val="tx1"/>
                </a:solidFill>
              </a:rPr>
              <a:t>  nachwachsenden </a:t>
            </a:r>
            <a:r>
              <a:rPr lang="de-DE" sz="1100" dirty="0">
                <a:solidFill>
                  <a:schemeClr val="tx1"/>
                </a:solidFill>
              </a:rPr>
              <a:t>Rohstoffen</a:t>
            </a:r>
          </a:p>
        </p:txBody>
      </p:sp>
      <p:sp>
        <p:nvSpPr>
          <p:cNvPr id="47" name="Rechteck 46">
            <a:extLst>
              <a:ext uri="{FF2B5EF4-FFF2-40B4-BE49-F238E27FC236}">
                <a16:creationId xmlns:a16="http://schemas.microsoft.com/office/drawing/2014/main" id="{591D825F-E372-4E17-892E-896ECDCC8516}"/>
              </a:ext>
            </a:extLst>
          </p:cNvPr>
          <p:cNvSpPr/>
          <p:nvPr/>
        </p:nvSpPr>
        <p:spPr>
          <a:xfrm>
            <a:off x="6492048" y="2351143"/>
            <a:ext cx="2317940" cy="810944"/>
          </a:xfrm>
          <a:prstGeom prst="rect">
            <a:avLst/>
          </a:prstGeom>
          <a:solidFill>
            <a:schemeClr val="bg1"/>
          </a:solid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1100" dirty="0" smtClean="0">
                <a:solidFill>
                  <a:schemeClr val="tx1"/>
                </a:solidFill>
              </a:rPr>
              <a:t>- Computer </a:t>
            </a:r>
            <a:r>
              <a:rPr lang="de-DE" sz="1100" dirty="0">
                <a:solidFill>
                  <a:schemeClr val="tx1"/>
                </a:solidFill>
              </a:rPr>
              <a:t>Simulation in </a:t>
            </a:r>
            <a:r>
              <a:rPr lang="de-DE" sz="1100" dirty="0" err="1">
                <a:solidFill>
                  <a:schemeClr val="tx1"/>
                </a:solidFill>
              </a:rPr>
              <a:t>Energy</a:t>
            </a:r>
            <a:r>
              <a:rPr lang="de-DE" sz="1100" dirty="0">
                <a:solidFill>
                  <a:schemeClr val="tx1"/>
                </a:solidFill>
              </a:rPr>
              <a:t> </a:t>
            </a:r>
            <a:r>
              <a:rPr lang="de-DE" sz="1100" dirty="0" err="1" smtClean="0">
                <a:solidFill>
                  <a:schemeClr val="tx1"/>
                </a:solidFill>
              </a:rPr>
              <a:t>and</a:t>
            </a:r>
            <a:r>
              <a:rPr lang="de-DE" sz="1100" dirty="0" smtClean="0">
                <a:solidFill>
                  <a:schemeClr val="tx1"/>
                </a:solidFill>
              </a:rPr>
              <a:t/>
            </a:r>
            <a:br>
              <a:rPr lang="de-DE" sz="1100" dirty="0" smtClean="0">
                <a:solidFill>
                  <a:schemeClr val="tx1"/>
                </a:solidFill>
              </a:rPr>
            </a:br>
            <a:r>
              <a:rPr lang="de-DE" sz="1100" dirty="0" smtClean="0">
                <a:solidFill>
                  <a:schemeClr val="tx1"/>
                </a:solidFill>
              </a:rPr>
              <a:t>  </a:t>
            </a:r>
            <a:r>
              <a:rPr lang="de-DE" sz="1100" dirty="0" err="1">
                <a:solidFill>
                  <a:schemeClr val="tx1"/>
                </a:solidFill>
              </a:rPr>
              <a:t>Resource</a:t>
            </a:r>
            <a:r>
              <a:rPr lang="de-DE" sz="1100" dirty="0">
                <a:solidFill>
                  <a:schemeClr val="tx1"/>
                </a:solidFill>
              </a:rPr>
              <a:t> Economics;</a:t>
            </a:r>
          </a:p>
          <a:p>
            <a:r>
              <a:rPr lang="de-DE" sz="1100" dirty="0" smtClean="0">
                <a:solidFill>
                  <a:schemeClr val="tx1"/>
                </a:solidFill>
              </a:rPr>
              <a:t>- Modellierung technoökonomischer</a:t>
            </a:r>
            <a:br>
              <a:rPr lang="de-DE" sz="1100" dirty="0" smtClean="0">
                <a:solidFill>
                  <a:schemeClr val="tx1"/>
                </a:solidFill>
              </a:rPr>
            </a:br>
            <a:r>
              <a:rPr lang="de-DE" sz="1100" dirty="0" smtClean="0">
                <a:solidFill>
                  <a:schemeClr val="tx1"/>
                </a:solidFill>
              </a:rPr>
              <a:t>  </a:t>
            </a:r>
            <a:r>
              <a:rPr lang="de-DE" sz="1100" dirty="0">
                <a:solidFill>
                  <a:schemeClr val="tx1"/>
                </a:solidFill>
              </a:rPr>
              <a:t>Prozesse</a:t>
            </a:r>
          </a:p>
        </p:txBody>
      </p:sp>
      <p:sp>
        <p:nvSpPr>
          <p:cNvPr id="48" name="Rechteck 47">
            <a:extLst>
              <a:ext uri="{FF2B5EF4-FFF2-40B4-BE49-F238E27FC236}">
                <a16:creationId xmlns:a16="http://schemas.microsoft.com/office/drawing/2014/main" id="{591D825F-E372-4E17-892E-896ECDCC8516}"/>
              </a:ext>
            </a:extLst>
          </p:cNvPr>
          <p:cNvSpPr/>
          <p:nvPr/>
        </p:nvSpPr>
        <p:spPr>
          <a:xfrm>
            <a:off x="6493653" y="3202317"/>
            <a:ext cx="2317940" cy="810944"/>
          </a:xfrm>
          <a:prstGeom prst="rect">
            <a:avLst/>
          </a:prstGeom>
          <a:solidFill>
            <a:schemeClr val="bg1"/>
          </a:solidFill>
          <a:ln>
            <a:solidFill>
              <a:schemeClr val="accent3">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1100" dirty="0">
                <a:solidFill>
                  <a:schemeClr val="tx1"/>
                </a:solidFill>
              </a:rPr>
              <a:t>Integrale Landnutzung, </a:t>
            </a:r>
            <a:r>
              <a:rPr lang="de-DE" sz="1100" dirty="0" err="1">
                <a:solidFill>
                  <a:schemeClr val="tx1"/>
                </a:solidFill>
              </a:rPr>
              <a:t>Habitatmanagement</a:t>
            </a:r>
            <a:r>
              <a:rPr lang="de-DE" sz="1100" dirty="0">
                <a:solidFill>
                  <a:schemeClr val="tx1"/>
                </a:solidFill>
              </a:rPr>
              <a:t> &amp; Naturschutz</a:t>
            </a:r>
          </a:p>
        </p:txBody>
      </p:sp>
      <p:sp>
        <p:nvSpPr>
          <p:cNvPr id="49" name="Rechteck 48">
            <a:extLst>
              <a:ext uri="{FF2B5EF4-FFF2-40B4-BE49-F238E27FC236}">
                <a16:creationId xmlns:a16="http://schemas.microsoft.com/office/drawing/2014/main" id="{591D825F-E372-4E17-892E-896ECDCC8516}"/>
              </a:ext>
            </a:extLst>
          </p:cNvPr>
          <p:cNvSpPr/>
          <p:nvPr/>
        </p:nvSpPr>
        <p:spPr>
          <a:xfrm>
            <a:off x="6494757" y="4069931"/>
            <a:ext cx="2317940" cy="810944"/>
          </a:xfrm>
          <a:prstGeom prst="rect">
            <a:avLst/>
          </a:prstGeom>
          <a:solidFill>
            <a:schemeClr val="bg1"/>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1100" dirty="0">
                <a:solidFill>
                  <a:schemeClr val="tx1"/>
                </a:solidFill>
              </a:rPr>
              <a:t>- Waldbau in sekundären Nadel-</a:t>
            </a:r>
            <a:br>
              <a:rPr lang="de-DE" sz="1100" dirty="0">
                <a:solidFill>
                  <a:schemeClr val="tx1"/>
                </a:solidFill>
              </a:rPr>
            </a:br>
            <a:r>
              <a:rPr lang="de-DE" sz="1100" dirty="0">
                <a:solidFill>
                  <a:schemeClr val="tx1"/>
                </a:solidFill>
              </a:rPr>
              <a:t>   </a:t>
            </a:r>
            <a:r>
              <a:rPr lang="de-DE" sz="1100" dirty="0" err="1">
                <a:solidFill>
                  <a:schemeClr val="tx1"/>
                </a:solidFill>
              </a:rPr>
              <a:t>wäldern</a:t>
            </a:r>
            <a:r>
              <a:rPr lang="de-DE" sz="1100" dirty="0">
                <a:solidFill>
                  <a:schemeClr val="tx1"/>
                </a:solidFill>
              </a:rPr>
              <a:t>;</a:t>
            </a:r>
          </a:p>
          <a:p>
            <a:r>
              <a:rPr lang="de-DE" sz="1100" dirty="0">
                <a:solidFill>
                  <a:schemeClr val="tx1"/>
                </a:solidFill>
              </a:rPr>
              <a:t>- Nachwachsende Rohstoffe I</a:t>
            </a:r>
          </a:p>
        </p:txBody>
      </p:sp>
      <p:sp>
        <p:nvSpPr>
          <p:cNvPr id="50" name="Rechteck 49">
            <a:extLst>
              <a:ext uri="{FF2B5EF4-FFF2-40B4-BE49-F238E27FC236}">
                <a16:creationId xmlns:a16="http://schemas.microsoft.com/office/drawing/2014/main" id="{591D825F-E372-4E17-892E-896ECDCC8516}"/>
              </a:ext>
            </a:extLst>
          </p:cNvPr>
          <p:cNvSpPr/>
          <p:nvPr/>
        </p:nvSpPr>
        <p:spPr>
          <a:xfrm>
            <a:off x="6502531" y="4945427"/>
            <a:ext cx="2317940" cy="810944"/>
          </a:xfrm>
          <a:prstGeom prst="rect">
            <a:avLst/>
          </a:prstGeom>
          <a:solidFill>
            <a:schemeClr val="bg1"/>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1100" dirty="0">
                <a:solidFill>
                  <a:schemeClr val="tx1"/>
                </a:solidFill>
              </a:rPr>
              <a:t>Life Cycle Assessment nachwachsender Rohstoffe</a:t>
            </a:r>
          </a:p>
        </p:txBody>
      </p:sp>
      <p:sp>
        <p:nvSpPr>
          <p:cNvPr id="51" name="Rechteck 50">
            <a:extLst>
              <a:ext uri="{FF2B5EF4-FFF2-40B4-BE49-F238E27FC236}">
                <a16:creationId xmlns:a16="http://schemas.microsoft.com/office/drawing/2014/main" id="{591D825F-E372-4E17-892E-896ECDCC8516}"/>
              </a:ext>
            </a:extLst>
          </p:cNvPr>
          <p:cNvSpPr/>
          <p:nvPr/>
        </p:nvSpPr>
        <p:spPr>
          <a:xfrm>
            <a:off x="6502531" y="5815106"/>
            <a:ext cx="2317940" cy="810944"/>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1100" dirty="0" smtClean="0">
                <a:solidFill>
                  <a:schemeClr val="tx1"/>
                </a:solidFill>
              </a:rPr>
              <a:t>Masterseminar</a:t>
            </a:r>
            <a:endParaRPr lang="de-DE" sz="1100" dirty="0">
              <a:solidFill>
                <a:schemeClr val="tx1"/>
              </a:solidFill>
            </a:endParaRPr>
          </a:p>
        </p:txBody>
      </p:sp>
      <p:cxnSp>
        <p:nvCxnSpPr>
          <p:cNvPr id="53" name="Gerade Verbindung 29"/>
          <p:cNvCxnSpPr/>
          <p:nvPr/>
        </p:nvCxnSpPr>
        <p:spPr>
          <a:xfrm>
            <a:off x="8964488" y="548680"/>
            <a:ext cx="0" cy="630932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sp>
        <p:nvSpPr>
          <p:cNvPr id="62" name="Rechteck 61">
            <a:extLst>
              <a:ext uri="{FF2B5EF4-FFF2-40B4-BE49-F238E27FC236}">
                <a16:creationId xmlns:a16="http://schemas.microsoft.com/office/drawing/2014/main" id="{2CF3E0ED-8E3D-4D4F-B73D-BA84D7880B2A}"/>
              </a:ext>
            </a:extLst>
          </p:cNvPr>
          <p:cNvSpPr/>
          <p:nvPr/>
        </p:nvSpPr>
        <p:spPr>
          <a:xfrm>
            <a:off x="4791710" y="1490571"/>
            <a:ext cx="1047499" cy="810944"/>
          </a:xfrm>
          <a:prstGeom prst="rect">
            <a:avLst/>
          </a:prstGeom>
          <a:noFill/>
          <a:ln>
            <a:solidFill>
              <a:schemeClr val="accent6">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pPr>
              <a:spcBef>
                <a:spcPts val="300"/>
              </a:spcBef>
              <a:spcAft>
                <a:spcPts val="300"/>
              </a:spcAft>
            </a:pPr>
            <a:r>
              <a:rPr lang="de-DE" sz="1050" dirty="0" err="1" smtClean="0">
                <a:solidFill>
                  <a:schemeClr val="tx1"/>
                </a:solidFill>
              </a:rPr>
              <a:t>Energy</a:t>
            </a:r>
            <a:r>
              <a:rPr lang="de-DE" sz="1050" dirty="0" smtClean="0">
                <a:solidFill>
                  <a:schemeClr val="tx1"/>
                </a:solidFill>
              </a:rPr>
              <a:t/>
            </a:r>
            <a:br>
              <a:rPr lang="de-DE" sz="1050" dirty="0" smtClean="0">
                <a:solidFill>
                  <a:schemeClr val="tx1"/>
                </a:solidFill>
              </a:rPr>
            </a:br>
            <a:r>
              <a:rPr lang="de-DE" sz="1050" dirty="0" smtClean="0">
                <a:solidFill>
                  <a:schemeClr val="tx1"/>
                </a:solidFill>
              </a:rPr>
              <a:t>Storage</a:t>
            </a:r>
            <a:br>
              <a:rPr lang="de-DE" sz="1050" dirty="0" smtClean="0">
                <a:solidFill>
                  <a:schemeClr val="tx1"/>
                </a:solidFill>
              </a:rPr>
            </a:br>
            <a:r>
              <a:rPr lang="de-DE" sz="1050" dirty="0" smtClean="0">
                <a:solidFill>
                  <a:schemeClr val="tx1"/>
                </a:solidFill>
              </a:rPr>
              <a:t>                           </a:t>
            </a:r>
            <a:r>
              <a:rPr lang="de-DE" sz="1050" i="1" dirty="0">
                <a:solidFill>
                  <a:srgbClr val="0070C0"/>
                </a:solidFill>
              </a:rPr>
              <a:t>4 SWS          </a:t>
            </a:r>
            <a:r>
              <a:rPr lang="de-DE" sz="1200" b="1" dirty="0" smtClean="0">
                <a:solidFill>
                  <a:srgbClr val="0070C0"/>
                </a:solidFill>
              </a:rPr>
              <a:t>WS</a:t>
            </a:r>
            <a:endParaRPr lang="de-DE" sz="1200" b="1" dirty="0">
              <a:solidFill>
                <a:srgbClr val="0070C0"/>
              </a:solidFill>
            </a:endParaRPr>
          </a:p>
        </p:txBody>
      </p:sp>
      <p:sp>
        <p:nvSpPr>
          <p:cNvPr id="63" name="Textfeld 62">
            <a:extLst>
              <a:ext uri="{FF2B5EF4-FFF2-40B4-BE49-F238E27FC236}">
                <a16:creationId xmlns:a16="http://schemas.microsoft.com/office/drawing/2014/main" id="{2B14D5A7-CBB3-448D-8664-8E8280F3C35F}"/>
              </a:ext>
            </a:extLst>
          </p:cNvPr>
          <p:cNvSpPr txBox="1"/>
          <p:nvPr/>
        </p:nvSpPr>
        <p:spPr>
          <a:xfrm>
            <a:off x="5364088" y="1484784"/>
            <a:ext cx="792088" cy="215444"/>
          </a:xfrm>
          <a:prstGeom prst="rect">
            <a:avLst/>
          </a:prstGeom>
          <a:noFill/>
          <a:ln>
            <a:noFill/>
          </a:ln>
        </p:spPr>
        <p:txBody>
          <a:bodyPr wrap="square" rtlCol="0">
            <a:spAutoFit/>
          </a:bodyPr>
          <a:lstStyle/>
          <a:p>
            <a:r>
              <a:rPr lang="de-DE" sz="800" dirty="0" smtClean="0"/>
              <a:t>WZ1664</a:t>
            </a:r>
            <a:endParaRPr lang="de-DE" sz="800" dirty="0"/>
          </a:p>
        </p:txBody>
      </p:sp>
    </p:spTree>
    <p:extLst>
      <p:ext uri="{BB962C8B-B14F-4D97-AF65-F5344CB8AC3E}">
        <p14:creationId xmlns:p14="http://schemas.microsoft.com/office/powerpoint/2010/main" val="12624446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33" name="Gerade Verbindung 132"/>
          <p:cNvCxnSpPr/>
          <p:nvPr/>
        </p:nvCxnSpPr>
        <p:spPr>
          <a:xfrm>
            <a:off x="-18617" y="4510130"/>
            <a:ext cx="91440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23" name="Textfeld 22"/>
          <p:cNvSpPr txBox="1"/>
          <p:nvPr/>
        </p:nvSpPr>
        <p:spPr>
          <a:xfrm>
            <a:off x="359039" y="88050"/>
            <a:ext cx="6853344" cy="369332"/>
          </a:xfrm>
          <a:prstGeom prst="rect">
            <a:avLst/>
          </a:prstGeom>
          <a:solidFill>
            <a:srgbClr val="92D050"/>
          </a:solidFill>
          <a:ln w="28575">
            <a:solidFill>
              <a:srgbClr val="00B050"/>
            </a:solidFill>
          </a:ln>
        </p:spPr>
        <p:txBody>
          <a:bodyPr wrap="square" rtlCol="0">
            <a:spAutoFit/>
          </a:bodyPr>
          <a:lstStyle/>
          <a:p>
            <a:r>
              <a:rPr lang="de-DE" dirty="0"/>
              <a:t>Biomassetechnologie - </a:t>
            </a:r>
            <a:r>
              <a:rPr lang="de-DE" i="1" dirty="0" err="1"/>
              <a:t>Biomass</a:t>
            </a:r>
            <a:r>
              <a:rPr lang="de-DE" i="1" dirty="0"/>
              <a:t> </a:t>
            </a:r>
            <a:r>
              <a:rPr lang="de-DE" i="1" dirty="0" err="1"/>
              <a:t>Tec</a:t>
            </a:r>
            <a:r>
              <a:rPr lang="de-DE" i="1" dirty="0"/>
              <a:t>.</a:t>
            </a:r>
            <a:r>
              <a:rPr lang="de-DE" dirty="0"/>
              <a:t> * SP </a:t>
            </a:r>
            <a:r>
              <a:rPr lang="de-DE" dirty="0" smtClean="0"/>
              <a:t>Anbau </a:t>
            </a:r>
            <a:r>
              <a:rPr lang="de-DE" dirty="0"/>
              <a:t>- </a:t>
            </a:r>
            <a:r>
              <a:rPr lang="de-DE" i="1" dirty="0" err="1" smtClean="0"/>
              <a:t>Cultivation</a:t>
            </a:r>
            <a:endParaRPr lang="de-DE" i="1" dirty="0"/>
          </a:p>
        </p:txBody>
      </p:sp>
      <p:cxnSp>
        <p:nvCxnSpPr>
          <p:cNvPr id="3" name="Gerade Verbindung 2"/>
          <p:cNvCxnSpPr/>
          <p:nvPr/>
        </p:nvCxnSpPr>
        <p:spPr>
          <a:xfrm>
            <a:off x="0" y="2492896"/>
            <a:ext cx="91440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4" name="Gerade Verbindung 133"/>
          <p:cNvCxnSpPr/>
          <p:nvPr/>
        </p:nvCxnSpPr>
        <p:spPr>
          <a:xfrm>
            <a:off x="-1000" y="548680"/>
            <a:ext cx="91440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 name="Gerade Verbindung 29"/>
          <p:cNvCxnSpPr/>
          <p:nvPr/>
        </p:nvCxnSpPr>
        <p:spPr>
          <a:xfrm>
            <a:off x="351146" y="548680"/>
            <a:ext cx="0" cy="630932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272" name="Textfeld 271"/>
          <p:cNvSpPr txBox="1"/>
          <p:nvPr/>
        </p:nvSpPr>
        <p:spPr>
          <a:xfrm rot="-5400000">
            <a:off x="-520776" y="5341890"/>
            <a:ext cx="1412550" cy="338554"/>
          </a:xfrm>
          <a:prstGeom prst="rect">
            <a:avLst/>
          </a:prstGeom>
          <a:noFill/>
        </p:spPr>
        <p:txBody>
          <a:bodyPr wrap="square" rtlCol="0">
            <a:spAutoFit/>
          </a:bodyPr>
          <a:lstStyle/>
          <a:p>
            <a:r>
              <a:rPr lang="de-DE" sz="1600" b="1" dirty="0"/>
              <a:t>3. Sem </a:t>
            </a:r>
            <a:r>
              <a:rPr lang="de-DE" sz="1600" b="1" dirty="0" smtClean="0"/>
              <a:t>Winter</a:t>
            </a:r>
            <a:endParaRPr lang="de-DE" sz="1600" b="1" dirty="0"/>
          </a:p>
        </p:txBody>
      </p:sp>
      <p:sp>
        <p:nvSpPr>
          <p:cNvPr id="350" name="Textfeld 349"/>
          <p:cNvSpPr txBox="1"/>
          <p:nvPr/>
        </p:nvSpPr>
        <p:spPr>
          <a:xfrm rot="-5400000">
            <a:off x="-546831" y="1233175"/>
            <a:ext cx="1460810" cy="338554"/>
          </a:xfrm>
          <a:prstGeom prst="rect">
            <a:avLst/>
          </a:prstGeom>
          <a:noFill/>
        </p:spPr>
        <p:txBody>
          <a:bodyPr wrap="square" rtlCol="0">
            <a:spAutoFit/>
          </a:bodyPr>
          <a:lstStyle/>
          <a:p>
            <a:r>
              <a:rPr lang="de-DE" sz="1600" b="1" dirty="0"/>
              <a:t>1. Sem </a:t>
            </a:r>
            <a:r>
              <a:rPr lang="de-DE" sz="1600" b="1" dirty="0" smtClean="0"/>
              <a:t>Winter</a:t>
            </a:r>
            <a:endParaRPr lang="de-DE" sz="1600" b="1" dirty="0"/>
          </a:p>
        </p:txBody>
      </p:sp>
      <p:sp>
        <p:nvSpPr>
          <p:cNvPr id="195" name="Textfeld 338"/>
          <p:cNvSpPr txBox="1">
            <a:spLocks noChangeArrowheads="1"/>
          </p:cNvSpPr>
          <p:nvPr/>
        </p:nvSpPr>
        <p:spPr bwMode="auto">
          <a:xfrm rot="16200000">
            <a:off x="-597217" y="3320435"/>
            <a:ext cx="1561582"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r>
              <a:rPr lang="de-DE" sz="1600" b="1" dirty="0">
                <a:solidFill>
                  <a:srgbClr val="000000"/>
                </a:solidFill>
                <a:latin typeface="Calibri" pitchFamily="34" charset="0"/>
              </a:rPr>
              <a:t>2. Sem </a:t>
            </a:r>
            <a:r>
              <a:rPr lang="de-DE" sz="1600" b="1" dirty="0" smtClean="0">
                <a:solidFill>
                  <a:srgbClr val="000000"/>
                </a:solidFill>
                <a:latin typeface="Calibri" pitchFamily="34" charset="0"/>
              </a:rPr>
              <a:t>Summer</a:t>
            </a:r>
            <a:endParaRPr lang="de-DE" sz="1600" b="1" dirty="0">
              <a:solidFill>
                <a:srgbClr val="000000"/>
              </a:solidFill>
              <a:latin typeface="Calibri" pitchFamily="34" charset="0"/>
            </a:endParaRPr>
          </a:p>
        </p:txBody>
      </p:sp>
      <p:sp>
        <p:nvSpPr>
          <p:cNvPr id="299" name="Rechteck 298"/>
          <p:cNvSpPr/>
          <p:nvPr/>
        </p:nvSpPr>
        <p:spPr>
          <a:xfrm>
            <a:off x="3516257" y="4746714"/>
            <a:ext cx="1047600" cy="810944"/>
          </a:xfrm>
          <a:prstGeom prst="rect">
            <a:avLst/>
          </a:prstGeom>
          <a:solidFill>
            <a:schemeClr val="accent3">
              <a:lumMod val="40000"/>
              <a:lumOff val="60000"/>
            </a:schemeClr>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pPr>
              <a:spcBef>
                <a:spcPts val="300"/>
              </a:spcBef>
              <a:spcAft>
                <a:spcPts val="300"/>
              </a:spcAft>
            </a:pPr>
            <a:r>
              <a:rPr lang="de-DE" sz="1100" dirty="0" smtClean="0">
                <a:solidFill>
                  <a:schemeClr val="tx1"/>
                </a:solidFill>
              </a:rPr>
              <a:t>Heil- und Gewürz-pflanzen</a:t>
            </a:r>
            <a:r>
              <a:rPr lang="de-DE" sz="1050" i="1" dirty="0" smtClean="0">
                <a:solidFill>
                  <a:srgbClr val="0070C0"/>
                </a:solidFill>
              </a:rPr>
              <a:t>     </a:t>
            </a:r>
            <a:br>
              <a:rPr lang="de-DE" sz="1050" i="1" dirty="0" smtClean="0">
                <a:solidFill>
                  <a:srgbClr val="0070C0"/>
                </a:solidFill>
              </a:rPr>
            </a:br>
            <a:r>
              <a:rPr lang="de-DE" sz="1050" i="1" dirty="0" smtClean="0">
                <a:solidFill>
                  <a:srgbClr val="0070C0"/>
                </a:solidFill>
              </a:rPr>
              <a:t>4 </a:t>
            </a:r>
            <a:r>
              <a:rPr lang="de-DE" sz="1050" i="1" dirty="0">
                <a:solidFill>
                  <a:srgbClr val="0070C0"/>
                </a:solidFill>
              </a:rPr>
              <a:t>SWS          5CP</a:t>
            </a:r>
          </a:p>
        </p:txBody>
      </p:sp>
      <p:sp>
        <p:nvSpPr>
          <p:cNvPr id="269" name="Rechteck 268"/>
          <p:cNvSpPr/>
          <p:nvPr/>
        </p:nvSpPr>
        <p:spPr>
          <a:xfrm>
            <a:off x="4625391" y="1102929"/>
            <a:ext cx="1047499" cy="810944"/>
          </a:xfrm>
          <a:prstGeom prst="rect">
            <a:avLst/>
          </a:prstGeom>
          <a:solidFill>
            <a:schemeClr val="accent3">
              <a:lumMod val="40000"/>
              <a:lumOff val="60000"/>
            </a:schemeClr>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pPr>
              <a:spcBef>
                <a:spcPts val="300"/>
              </a:spcBef>
              <a:spcAft>
                <a:spcPts val="300"/>
              </a:spcAft>
            </a:pPr>
            <a:r>
              <a:rPr lang="de-DE" sz="1050" dirty="0">
                <a:solidFill>
                  <a:schemeClr val="tx1"/>
                </a:solidFill>
              </a:rPr>
              <a:t>Plant Biotechnology     </a:t>
            </a:r>
            <a:r>
              <a:rPr lang="de-DE" sz="1050" i="1" dirty="0">
                <a:solidFill>
                  <a:srgbClr val="0070C0"/>
                </a:solidFill>
              </a:rPr>
              <a:t> 2 SWS          3CP</a:t>
            </a:r>
          </a:p>
        </p:txBody>
      </p:sp>
      <p:sp>
        <p:nvSpPr>
          <p:cNvPr id="295" name="Rechteck 294"/>
          <p:cNvSpPr/>
          <p:nvPr/>
        </p:nvSpPr>
        <p:spPr>
          <a:xfrm>
            <a:off x="5747361" y="4746714"/>
            <a:ext cx="1047499" cy="810944"/>
          </a:xfrm>
          <a:prstGeom prst="rect">
            <a:avLst/>
          </a:prstGeom>
          <a:solidFill>
            <a:schemeClr val="accent3">
              <a:lumMod val="40000"/>
              <a:lumOff val="60000"/>
            </a:schemeClr>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pPr>
              <a:spcBef>
                <a:spcPts val="300"/>
              </a:spcBef>
              <a:spcAft>
                <a:spcPts val="300"/>
              </a:spcAft>
            </a:pPr>
            <a:r>
              <a:rPr lang="de-DE" sz="1050" dirty="0">
                <a:solidFill>
                  <a:schemeClr val="tx1"/>
                </a:solidFill>
              </a:rPr>
              <a:t>NaWaRo in Kimmunikation und Didaktik </a:t>
            </a:r>
            <a:r>
              <a:rPr lang="de-DE" sz="1050" i="1" dirty="0">
                <a:solidFill>
                  <a:srgbClr val="0070C0"/>
                </a:solidFill>
              </a:rPr>
              <a:t>         4 SWS          5CP</a:t>
            </a:r>
          </a:p>
        </p:txBody>
      </p:sp>
      <p:sp>
        <p:nvSpPr>
          <p:cNvPr id="310" name="Rechteck 309"/>
          <p:cNvSpPr/>
          <p:nvPr/>
        </p:nvSpPr>
        <p:spPr>
          <a:xfrm>
            <a:off x="4635865" y="4746714"/>
            <a:ext cx="1047600" cy="810944"/>
          </a:xfrm>
          <a:prstGeom prst="rect">
            <a:avLst/>
          </a:prstGeom>
          <a:solidFill>
            <a:schemeClr val="accent3">
              <a:lumMod val="40000"/>
              <a:lumOff val="60000"/>
            </a:schemeClr>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pPr>
              <a:spcBef>
                <a:spcPts val="300"/>
              </a:spcBef>
              <a:spcAft>
                <a:spcPts val="300"/>
              </a:spcAft>
            </a:pPr>
            <a:r>
              <a:rPr lang="de-DE" sz="1050" dirty="0">
                <a:solidFill>
                  <a:schemeClr val="tx1"/>
                </a:solidFill>
              </a:rPr>
              <a:t>Forschungs-praktikum</a:t>
            </a:r>
            <a:r>
              <a:rPr lang="de-DE" sz="1050" i="1" dirty="0">
                <a:solidFill>
                  <a:srgbClr val="0070C0"/>
                </a:solidFill>
              </a:rPr>
              <a:t>         4 SWS          5CP</a:t>
            </a:r>
          </a:p>
        </p:txBody>
      </p:sp>
      <p:sp>
        <p:nvSpPr>
          <p:cNvPr id="130" name="Rechteck 129"/>
          <p:cNvSpPr/>
          <p:nvPr/>
        </p:nvSpPr>
        <p:spPr>
          <a:xfrm>
            <a:off x="4623937" y="2967338"/>
            <a:ext cx="1047600" cy="810944"/>
          </a:xfrm>
          <a:prstGeom prst="rect">
            <a:avLst/>
          </a:prstGeom>
          <a:solidFill>
            <a:schemeClr val="accent3">
              <a:lumMod val="40000"/>
              <a:lumOff val="60000"/>
            </a:schemeClr>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pPr>
              <a:spcBef>
                <a:spcPts val="300"/>
              </a:spcBef>
              <a:spcAft>
                <a:spcPts val="300"/>
              </a:spcAft>
            </a:pPr>
            <a:r>
              <a:rPr lang="de-DE" sz="900" dirty="0">
                <a:solidFill>
                  <a:schemeClr val="tx1"/>
                </a:solidFill>
              </a:rPr>
              <a:t>Biological                </a:t>
            </a:r>
            <a:r>
              <a:rPr lang="de-DE" sz="900" dirty="0" err="1">
                <a:solidFill>
                  <a:schemeClr val="tx1"/>
                </a:solidFill>
              </a:rPr>
              <a:t>materials</a:t>
            </a:r>
            <a:r>
              <a:rPr lang="de-DE" sz="900" dirty="0">
                <a:solidFill>
                  <a:schemeClr val="tx1"/>
                </a:solidFill>
              </a:rPr>
              <a:t>              in </a:t>
            </a:r>
            <a:r>
              <a:rPr lang="de-DE" sz="900" dirty="0" err="1">
                <a:solidFill>
                  <a:schemeClr val="tx1"/>
                </a:solidFill>
              </a:rPr>
              <a:t>nature</a:t>
            </a:r>
            <a:r>
              <a:rPr lang="de-DE" sz="900" dirty="0">
                <a:solidFill>
                  <a:schemeClr val="tx1"/>
                </a:solidFill>
              </a:rPr>
              <a:t> and </a:t>
            </a:r>
            <a:r>
              <a:rPr lang="de-DE" sz="900" dirty="0" err="1">
                <a:solidFill>
                  <a:schemeClr val="tx1"/>
                </a:solidFill>
              </a:rPr>
              <a:t>technology</a:t>
            </a:r>
            <a:r>
              <a:rPr lang="de-DE" sz="900" i="1" dirty="0">
                <a:solidFill>
                  <a:srgbClr val="0070C0"/>
                </a:solidFill>
              </a:rPr>
              <a:t>           </a:t>
            </a:r>
            <a:r>
              <a:rPr lang="de-DE" sz="1050" i="1" dirty="0">
                <a:solidFill>
                  <a:srgbClr val="0070C0"/>
                </a:solidFill>
              </a:rPr>
              <a:t>4 SWS         5CP</a:t>
            </a:r>
          </a:p>
        </p:txBody>
      </p:sp>
      <p:sp>
        <p:nvSpPr>
          <p:cNvPr id="135" name="Rechteck 134"/>
          <p:cNvSpPr/>
          <p:nvPr/>
        </p:nvSpPr>
        <p:spPr>
          <a:xfrm>
            <a:off x="6842493" y="2967338"/>
            <a:ext cx="1047600" cy="813750"/>
          </a:xfrm>
          <a:prstGeom prst="rect">
            <a:avLst/>
          </a:prstGeom>
          <a:solidFill>
            <a:schemeClr val="accent3">
              <a:lumMod val="40000"/>
              <a:lumOff val="60000"/>
            </a:schemeClr>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r>
              <a:rPr lang="de-DE" sz="1050" dirty="0">
                <a:solidFill>
                  <a:schemeClr val="tx1"/>
                </a:solidFill>
              </a:rPr>
              <a:t>Biogas Technology</a:t>
            </a:r>
          </a:p>
          <a:p>
            <a:r>
              <a:rPr lang="de-DE" sz="1050" i="1" dirty="0">
                <a:solidFill>
                  <a:srgbClr val="0070C0"/>
                </a:solidFill>
              </a:rPr>
              <a:t>3,5 SWS       5CP</a:t>
            </a:r>
          </a:p>
        </p:txBody>
      </p:sp>
      <p:sp>
        <p:nvSpPr>
          <p:cNvPr id="49" name="Rechteck 48"/>
          <p:cNvSpPr/>
          <p:nvPr/>
        </p:nvSpPr>
        <p:spPr>
          <a:xfrm>
            <a:off x="3505783" y="1105888"/>
            <a:ext cx="1047600" cy="810944"/>
          </a:xfrm>
          <a:prstGeom prst="rect">
            <a:avLst/>
          </a:prstGeom>
          <a:solidFill>
            <a:schemeClr val="accent3">
              <a:lumMod val="40000"/>
              <a:lumOff val="60000"/>
            </a:schemeClr>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r>
              <a:rPr lang="de-DE" sz="900" dirty="0">
                <a:solidFill>
                  <a:schemeClr val="tx1"/>
                </a:solidFill>
              </a:rPr>
              <a:t>Genetic Engineering and </a:t>
            </a:r>
            <a:r>
              <a:rPr lang="de-DE" sz="900" dirty="0" err="1">
                <a:solidFill>
                  <a:schemeClr val="tx1"/>
                </a:solidFill>
              </a:rPr>
              <a:t>Synthetic</a:t>
            </a:r>
            <a:r>
              <a:rPr lang="de-DE" sz="900" dirty="0">
                <a:solidFill>
                  <a:schemeClr val="tx1"/>
                </a:solidFill>
              </a:rPr>
              <a:t> </a:t>
            </a:r>
            <a:r>
              <a:rPr lang="de-DE" sz="900" dirty="0" err="1">
                <a:solidFill>
                  <a:schemeClr val="tx1"/>
                </a:solidFill>
              </a:rPr>
              <a:t>Biology</a:t>
            </a:r>
            <a:endParaRPr lang="de-DE" sz="900" dirty="0">
              <a:solidFill>
                <a:schemeClr val="tx1"/>
              </a:solidFill>
            </a:endParaRPr>
          </a:p>
          <a:p>
            <a:r>
              <a:rPr lang="de-DE" sz="1050" i="1" dirty="0">
                <a:solidFill>
                  <a:srgbClr val="0070C0"/>
                </a:solidFill>
              </a:rPr>
              <a:t>4 SWS          5CP</a:t>
            </a:r>
          </a:p>
        </p:txBody>
      </p:sp>
      <p:sp>
        <p:nvSpPr>
          <p:cNvPr id="50" name="Rechteck 49"/>
          <p:cNvSpPr/>
          <p:nvPr/>
        </p:nvSpPr>
        <p:spPr>
          <a:xfrm>
            <a:off x="5734813" y="2967609"/>
            <a:ext cx="1047600" cy="810944"/>
          </a:xfrm>
          <a:prstGeom prst="rect">
            <a:avLst/>
          </a:prstGeom>
          <a:solidFill>
            <a:schemeClr val="accent3">
              <a:lumMod val="40000"/>
              <a:lumOff val="60000"/>
            </a:schemeClr>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pPr>
              <a:spcBef>
                <a:spcPts val="300"/>
              </a:spcBef>
              <a:spcAft>
                <a:spcPts val="300"/>
              </a:spcAft>
            </a:pPr>
            <a:r>
              <a:rPr lang="de-DE" sz="1050" dirty="0">
                <a:solidFill>
                  <a:schemeClr val="tx1"/>
                </a:solidFill>
              </a:rPr>
              <a:t>Agroforst-systeme</a:t>
            </a:r>
            <a:r>
              <a:rPr lang="de-DE" sz="1050" i="1" dirty="0">
                <a:solidFill>
                  <a:srgbClr val="0070C0"/>
                </a:solidFill>
              </a:rPr>
              <a:t>            4 SWS          5CP</a:t>
            </a:r>
          </a:p>
        </p:txBody>
      </p:sp>
      <p:sp>
        <p:nvSpPr>
          <p:cNvPr id="51" name="Rechteck 50"/>
          <p:cNvSpPr/>
          <p:nvPr/>
        </p:nvSpPr>
        <p:spPr>
          <a:xfrm>
            <a:off x="3515113" y="2969331"/>
            <a:ext cx="1047600" cy="807539"/>
          </a:xfrm>
          <a:prstGeom prst="rect">
            <a:avLst/>
          </a:prstGeom>
          <a:solidFill>
            <a:schemeClr val="accent3">
              <a:lumMod val="40000"/>
              <a:lumOff val="60000"/>
            </a:schemeClr>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r>
              <a:rPr lang="de-DE" sz="1050" dirty="0">
                <a:solidFill>
                  <a:schemeClr val="tx1"/>
                </a:solidFill>
              </a:rPr>
              <a:t>Regulation      </a:t>
            </a:r>
            <a:r>
              <a:rPr lang="de-DE" sz="1050" dirty="0" err="1">
                <a:solidFill>
                  <a:schemeClr val="tx1"/>
                </a:solidFill>
              </a:rPr>
              <a:t>of</a:t>
            </a:r>
            <a:r>
              <a:rPr lang="de-DE" sz="1050" dirty="0">
                <a:solidFill>
                  <a:schemeClr val="tx1"/>
                </a:solidFill>
              </a:rPr>
              <a:t> </a:t>
            </a:r>
            <a:r>
              <a:rPr lang="de-DE" sz="1050" dirty="0" err="1">
                <a:solidFill>
                  <a:schemeClr val="tx1"/>
                </a:solidFill>
              </a:rPr>
              <a:t>Microbial</a:t>
            </a:r>
            <a:r>
              <a:rPr lang="de-DE" sz="1050" dirty="0">
                <a:solidFill>
                  <a:schemeClr val="tx1"/>
                </a:solidFill>
              </a:rPr>
              <a:t> </a:t>
            </a:r>
            <a:r>
              <a:rPr lang="de-DE" sz="1050" dirty="0" err="1">
                <a:solidFill>
                  <a:schemeClr val="tx1"/>
                </a:solidFill>
              </a:rPr>
              <a:t>Metabolism</a:t>
            </a:r>
            <a:endParaRPr lang="de-DE" sz="1050" dirty="0">
              <a:solidFill>
                <a:schemeClr val="tx1"/>
              </a:solidFill>
            </a:endParaRPr>
          </a:p>
          <a:p>
            <a:r>
              <a:rPr lang="de-DE" sz="1050" i="1" dirty="0">
                <a:solidFill>
                  <a:srgbClr val="0070C0"/>
                </a:solidFill>
              </a:rPr>
              <a:t>2 SWS          3CP</a:t>
            </a:r>
          </a:p>
        </p:txBody>
      </p:sp>
      <p:sp>
        <p:nvSpPr>
          <p:cNvPr id="52" name="Rechteck 51"/>
          <p:cNvSpPr/>
          <p:nvPr/>
        </p:nvSpPr>
        <p:spPr>
          <a:xfrm>
            <a:off x="5754026" y="1105888"/>
            <a:ext cx="1047600" cy="810944"/>
          </a:xfrm>
          <a:prstGeom prst="rect">
            <a:avLst/>
          </a:prstGeom>
          <a:solidFill>
            <a:schemeClr val="accent3">
              <a:lumMod val="40000"/>
              <a:lumOff val="60000"/>
            </a:schemeClr>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r>
              <a:rPr lang="de-DE" sz="1050" dirty="0">
                <a:solidFill>
                  <a:schemeClr val="tx1"/>
                </a:solidFill>
              </a:rPr>
              <a:t>Methods         </a:t>
            </a:r>
            <a:r>
              <a:rPr lang="de-DE" sz="1050" dirty="0" err="1">
                <a:solidFill>
                  <a:schemeClr val="tx1"/>
                </a:solidFill>
              </a:rPr>
              <a:t>of</a:t>
            </a:r>
            <a:r>
              <a:rPr lang="de-DE" sz="1050" dirty="0">
                <a:solidFill>
                  <a:schemeClr val="tx1"/>
                </a:solidFill>
              </a:rPr>
              <a:t> </a:t>
            </a:r>
            <a:r>
              <a:rPr lang="de-DE" sz="1050" dirty="0" err="1">
                <a:solidFill>
                  <a:schemeClr val="tx1"/>
                </a:solidFill>
              </a:rPr>
              <a:t>Synthetic</a:t>
            </a:r>
            <a:r>
              <a:rPr lang="de-DE" sz="1050" dirty="0">
                <a:solidFill>
                  <a:schemeClr val="tx1"/>
                </a:solidFill>
              </a:rPr>
              <a:t> </a:t>
            </a:r>
            <a:r>
              <a:rPr lang="de-DE" sz="1050" dirty="0" err="1">
                <a:solidFill>
                  <a:schemeClr val="tx1"/>
                </a:solidFill>
              </a:rPr>
              <a:t>Biology</a:t>
            </a:r>
            <a:endParaRPr lang="de-DE" sz="1050" dirty="0">
              <a:solidFill>
                <a:schemeClr val="tx1"/>
              </a:solidFill>
            </a:endParaRPr>
          </a:p>
          <a:p>
            <a:r>
              <a:rPr lang="de-DE" sz="1050" i="1" dirty="0">
                <a:solidFill>
                  <a:srgbClr val="0070C0"/>
                </a:solidFill>
              </a:rPr>
              <a:t>5 P                5CP</a:t>
            </a:r>
          </a:p>
        </p:txBody>
      </p:sp>
      <p:sp>
        <p:nvSpPr>
          <p:cNvPr id="61" name="Textfeld 60">
            <a:extLst>
              <a:ext uri="{FF2B5EF4-FFF2-40B4-BE49-F238E27FC236}">
                <a16:creationId xmlns:a16="http://schemas.microsoft.com/office/drawing/2014/main" id="{6440D680-89CD-47C2-A4D2-882E244B4758}"/>
              </a:ext>
            </a:extLst>
          </p:cNvPr>
          <p:cNvSpPr txBox="1"/>
          <p:nvPr/>
        </p:nvSpPr>
        <p:spPr>
          <a:xfrm>
            <a:off x="5249550" y="1084166"/>
            <a:ext cx="792088" cy="215444"/>
          </a:xfrm>
          <a:prstGeom prst="rect">
            <a:avLst/>
          </a:prstGeom>
          <a:noFill/>
        </p:spPr>
        <p:txBody>
          <a:bodyPr wrap="square" rtlCol="0">
            <a:spAutoFit/>
          </a:bodyPr>
          <a:lstStyle/>
          <a:p>
            <a:r>
              <a:rPr lang="de-DE" sz="800" dirty="0"/>
              <a:t>CS0018</a:t>
            </a:r>
          </a:p>
        </p:txBody>
      </p:sp>
      <p:sp>
        <p:nvSpPr>
          <p:cNvPr id="62" name="Textfeld 61">
            <a:extLst>
              <a:ext uri="{FF2B5EF4-FFF2-40B4-BE49-F238E27FC236}">
                <a16:creationId xmlns:a16="http://schemas.microsoft.com/office/drawing/2014/main" id="{059F8B53-E698-4B6B-BC11-D36F5073812A}"/>
              </a:ext>
            </a:extLst>
          </p:cNvPr>
          <p:cNvSpPr txBox="1"/>
          <p:nvPr/>
        </p:nvSpPr>
        <p:spPr>
          <a:xfrm>
            <a:off x="6357735" y="4736873"/>
            <a:ext cx="792088" cy="215444"/>
          </a:xfrm>
          <a:prstGeom prst="rect">
            <a:avLst/>
          </a:prstGeom>
          <a:noFill/>
        </p:spPr>
        <p:txBody>
          <a:bodyPr wrap="square" rtlCol="0">
            <a:spAutoFit/>
          </a:bodyPr>
          <a:lstStyle/>
          <a:p>
            <a:r>
              <a:rPr lang="de-DE" sz="800" dirty="0"/>
              <a:t>CS0155</a:t>
            </a:r>
          </a:p>
        </p:txBody>
      </p:sp>
      <p:sp>
        <p:nvSpPr>
          <p:cNvPr id="63" name="Textfeld 62">
            <a:extLst>
              <a:ext uri="{FF2B5EF4-FFF2-40B4-BE49-F238E27FC236}">
                <a16:creationId xmlns:a16="http://schemas.microsoft.com/office/drawing/2014/main" id="{67012DE5-5154-4F93-82F6-8510F1F66380}"/>
              </a:ext>
            </a:extLst>
          </p:cNvPr>
          <p:cNvSpPr txBox="1"/>
          <p:nvPr/>
        </p:nvSpPr>
        <p:spPr>
          <a:xfrm>
            <a:off x="4059801" y="4728481"/>
            <a:ext cx="792088" cy="215444"/>
          </a:xfrm>
          <a:prstGeom prst="rect">
            <a:avLst/>
          </a:prstGeom>
          <a:noFill/>
        </p:spPr>
        <p:txBody>
          <a:bodyPr wrap="square" rtlCol="0">
            <a:spAutoFit/>
          </a:bodyPr>
          <a:lstStyle/>
          <a:p>
            <a:r>
              <a:rPr lang="de-DE" sz="800" dirty="0"/>
              <a:t>WZ1120</a:t>
            </a:r>
          </a:p>
        </p:txBody>
      </p:sp>
      <p:sp>
        <p:nvSpPr>
          <p:cNvPr id="64" name="Textfeld 63">
            <a:extLst>
              <a:ext uri="{FF2B5EF4-FFF2-40B4-BE49-F238E27FC236}">
                <a16:creationId xmlns:a16="http://schemas.microsoft.com/office/drawing/2014/main" id="{640A2334-315E-41A8-B9F7-9D91073B6BB3}"/>
              </a:ext>
            </a:extLst>
          </p:cNvPr>
          <p:cNvSpPr txBox="1"/>
          <p:nvPr/>
        </p:nvSpPr>
        <p:spPr>
          <a:xfrm>
            <a:off x="5211929" y="4725144"/>
            <a:ext cx="792088" cy="215444"/>
          </a:xfrm>
          <a:prstGeom prst="rect">
            <a:avLst/>
          </a:prstGeom>
          <a:noFill/>
        </p:spPr>
        <p:txBody>
          <a:bodyPr wrap="square" rtlCol="0">
            <a:spAutoFit/>
          </a:bodyPr>
          <a:lstStyle/>
          <a:p>
            <a:r>
              <a:rPr lang="de-DE" sz="800" dirty="0"/>
              <a:t>WZ1192</a:t>
            </a:r>
          </a:p>
        </p:txBody>
      </p:sp>
      <p:sp>
        <p:nvSpPr>
          <p:cNvPr id="66" name="Textfeld 65">
            <a:extLst>
              <a:ext uri="{FF2B5EF4-FFF2-40B4-BE49-F238E27FC236}">
                <a16:creationId xmlns:a16="http://schemas.microsoft.com/office/drawing/2014/main" id="{DAFC1AEB-1F1A-40DF-9776-9F75B2A57A40}"/>
              </a:ext>
            </a:extLst>
          </p:cNvPr>
          <p:cNvSpPr txBox="1"/>
          <p:nvPr/>
        </p:nvSpPr>
        <p:spPr>
          <a:xfrm>
            <a:off x="6369578" y="1101957"/>
            <a:ext cx="792088" cy="215444"/>
          </a:xfrm>
          <a:prstGeom prst="rect">
            <a:avLst/>
          </a:prstGeom>
          <a:noFill/>
        </p:spPr>
        <p:txBody>
          <a:bodyPr wrap="square" rtlCol="0">
            <a:spAutoFit/>
          </a:bodyPr>
          <a:lstStyle/>
          <a:p>
            <a:r>
              <a:rPr lang="de-DE" sz="800" dirty="0"/>
              <a:t>CS0016</a:t>
            </a:r>
          </a:p>
        </p:txBody>
      </p:sp>
      <p:sp>
        <p:nvSpPr>
          <p:cNvPr id="67" name="Textfeld 66">
            <a:extLst>
              <a:ext uri="{FF2B5EF4-FFF2-40B4-BE49-F238E27FC236}">
                <a16:creationId xmlns:a16="http://schemas.microsoft.com/office/drawing/2014/main" id="{21BF8588-F669-451A-8F49-B063E5D7D361}"/>
              </a:ext>
            </a:extLst>
          </p:cNvPr>
          <p:cNvSpPr txBox="1"/>
          <p:nvPr/>
        </p:nvSpPr>
        <p:spPr>
          <a:xfrm>
            <a:off x="4121335" y="1094030"/>
            <a:ext cx="792088" cy="215444"/>
          </a:xfrm>
          <a:prstGeom prst="rect">
            <a:avLst/>
          </a:prstGeom>
          <a:noFill/>
        </p:spPr>
        <p:txBody>
          <a:bodyPr wrap="square" rtlCol="0">
            <a:spAutoFit/>
          </a:bodyPr>
          <a:lstStyle/>
          <a:p>
            <a:r>
              <a:rPr lang="de-DE" sz="800" dirty="0"/>
              <a:t>CS0006</a:t>
            </a:r>
          </a:p>
        </p:txBody>
      </p:sp>
      <p:sp>
        <p:nvSpPr>
          <p:cNvPr id="74" name="Textfeld 73">
            <a:extLst>
              <a:ext uri="{FF2B5EF4-FFF2-40B4-BE49-F238E27FC236}">
                <a16:creationId xmlns:a16="http://schemas.microsoft.com/office/drawing/2014/main" id="{5B4F5C5F-E254-4509-B2DD-7BB31EEF0936}"/>
              </a:ext>
            </a:extLst>
          </p:cNvPr>
          <p:cNvSpPr txBox="1"/>
          <p:nvPr/>
        </p:nvSpPr>
        <p:spPr>
          <a:xfrm>
            <a:off x="7398502" y="2951710"/>
            <a:ext cx="792088" cy="215444"/>
          </a:xfrm>
          <a:prstGeom prst="rect">
            <a:avLst/>
          </a:prstGeom>
          <a:noFill/>
        </p:spPr>
        <p:txBody>
          <a:bodyPr wrap="square" rtlCol="0">
            <a:spAutoFit/>
          </a:bodyPr>
          <a:lstStyle/>
          <a:p>
            <a:r>
              <a:rPr lang="de-DE" sz="800" dirty="0"/>
              <a:t>WZ1193</a:t>
            </a:r>
          </a:p>
        </p:txBody>
      </p:sp>
      <p:sp>
        <p:nvSpPr>
          <p:cNvPr id="75" name="Textfeld 74">
            <a:extLst>
              <a:ext uri="{FF2B5EF4-FFF2-40B4-BE49-F238E27FC236}">
                <a16:creationId xmlns:a16="http://schemas.microsoft.com/office/drawing/2014/main" id="{AE5035F6-4E78-455E-83BA-1E12A662F010}"/>
              </a:ext>
            </a:extLst>
          </p:cNvPr>
          <p:cNvSpPr txBox="1"/>
          <p:nvPr/>
        </p:nvSpPr>
        <p:spPr>
          <a:xfrm>
            <a:off x="5189713" y="2954433"/>
            <a:ext cx="792088" cy="215444"/>
          </a:xfrm>
          <a:prstGeom prst="rect">
            <a:avLst/>
          </a:prstGeom>
          <a:noFill/>
        </p:spPr>
        <p:txBody>
          <a:bodyPr wrap="square" rtlCol="0">
            <a:spAutoFit/>
          </a:bodyPr>
          <a:lstStyle/>
          <a:p>
            <a:r>
              <a:rPr lang="de-DE" sz="800" dirty="0"/>
              <a:t>WZ1290</a:t>
            </a:r>
          </a:p>
        </p:txBody>
      </p:sp>
      <p:sp>
        <p:nvSpPr>
          <p:cNvPr id="76" name="Textfeld 75">
            <a:extLst>
              <a:ext uri="{FF2B5EF4-FFF2-40B4-BE49-F238E27FC236}">
                <a16:creationId xmlns:a16="http://schemas.microsoft.com/office/drawing/2014/main" id="{5D4C2451-C4D3-4979-BBB9-C16A2193CD81}"/>
              </a:ext>
            </a:extLst>
          </p:cNvPr>
          <p:cNvSpPr txBox="1"/>
          <p:nvPr/>
        </p:nvSpPr>
        <p:spPr>
          <a:xfrm>
            <a:off x="4107141" y="2953764"/>
            <a:ext cx="792088" cy="215444"/>
          </a:xfrm>
          <a:prstGeom prst="rect">
            <a:avLst/>
          </a:prstGeom>
          <a:noFill/>
        </p:spPr>
        <p:txBody>
          <a:bodyPr wrap="square" rtlCol="0">
            <a:spAutoFit/>
          </a:bodyPr>
          <a:lstStyle/>
          <a:p>
            <a:r>
              <a:rPr lang="de-DE" sz="800" dirty="0"/>
              <a:t>CS0017</a:t>
            </a:r>
          </a:p>
        </p:txBody>
      </p:sp>
      <p:sp>
        <p:nvSpPr>
          <p:cNvPr id="78" name="Textfeld 77">
            <a:extLst>
              <a:ext uri="{FF2B5EF4-FFF2-40B4-BE49-F238E27FC236}">
                <a16:creationId xmlns:a16="http://schemas.microsoft.com/office/drawing/2014/main" id="{FE149A9D-185E-4732-AD58-93B3F2443E84}"/>
              </a:ext>
            </a:extLst>
          </p:cNvPr>
          <p:cNvSpPr txBox="1"/>
          <p:nvPr/>
        </p:nvSpPr>
        <p:spPr>
          <a:xfrm>
            <a:off x="6278357" y="2969553"/>
            <a:ext cx="792088" cy="215444"/>
          </a:xfrm>
          <a:prstGeom prst="rect">
            <a:avLst/>
          </a:prstGeom>
          <a:noFill/>
        </p:spPr>
        <p:txBody>
          <a:bodyPr wrap="square" rtlCol="0">
            <a:spAutoFit/>
          </a:bodyPr>
          <a:lstStyle/>
          <a:p>
            <a:r>
              <a:rPr lang="de-DE" sz="800" dirty="0"/>
              <a:t>WZ1115</a:t>
            </a:r>
          </a:p>
        </p:txBody>
      </p:sp>
      <p:sp>
        <p:nvSpPr>
          <p:cNvPr id="8" name="Textfeld 7">
            <a:extLst>
              <a:ext uri="{FF2B5EF4-FFF2-40B4-BE49-F238E27FC236}">
                <a16:creationId xmlns:a16="http://schemas.microsoft.com/office/drawing/2014/main" id="{65B70E31-F455-4043-8313-93F266D9E10D}"/>
              </a:ext>
            </a:extLst>
          </p:cNvPr>
          <p:cNvSpPr txBox="1"/>
          <p:nvPr/>
        </p:nvSpPr>
        <p:spPr>
          <a:xfrm>
            <a:off x="6893625" y="1078542"/>
            <a:ext cx="2253783" cy="338554"/>
          </a:xfrm>
          <a:prstGeom prst="rect">
            <a:avLst/>
          </a:prstGeom>
          <a:noFill/>
        </p:spPr>
        <p:txBody>
          <a:bodyPr wrap="square" rtlCol="0">
            <a:spAutoFit/>
          </a:bodyPr>
          <a:lstStyle/>
          <a:p>
            <a:r>
              <a:rPr lang="de-DE" sz="800" dirty="0"/>
              <a:t>*können auch im 3ten Semester belegt </a:t>
            </a:r>
            <a:r>
              <a:rPr lang="de-DE" sz="800" dirty="0" smtClean="0"/>
              <a:t>werden/</a:t>
            </a:r>
          </a:p>
          <a:p>
            <a:r>
              <a:rPr lang="de-DE" sz="800" dirty="0" smtClean="0"/>
              <a:t>Also </a:t>
            </a:r>
            <a:r>
              <a:rPr lang="de-DE" sz="800" dirty="0" err="1" smtClean="0"/>
              <a:t>possible</a:t>
            </a:r>
            <a:r>
              <a:rPr lang="de-DE" sz="800" dirty="0" smtClean="0"/>
              <a:t> </a:t>
            </a:r>
            <a:r>
              <a:rPr lang="de-DE" sz="800" dirty="0" err="1" smtClean="0"/>
              <a:t>to</a:t>
            </a:r>
            <a:r>
              <a:rPr lang="de-DE" sz="800" dirty="0" smtClean="0"/>
              <a:t> </a:t>
            </a:r>
            <a:r>
              <a:rPr lang="de-DE" sz="800" dirty="0" err="1" smtClean="0"/>
              <a:t>choose</a:t>
            </a:r>
            <a:r>
              <a:rPr lang="de-DE" sz="800" dirty="0" smtClean="0"/>
              <a:t> in </a:t>
            </a:r>
            <a:r>
              <a:rPr lang="de-DE" sz="800" dirty="0" err="1" smtClean="0"/>
              <a:t>the</a:t>
            </a:r>
            <a:r>
              <a:rPr lang="de-DE" sz="800" dirty="0" smtClean="0"/>
              <a:t> 3rd Semester</a:t>
            </a:r>
            <a:endParaRPr lang="de-DE" sz="800" dirty="0"/>
          </a:p>
        </p:txBody>
      </p:sp>
      <p:sp>
        <p:nvSpPr>
          <p:cNvPr id="84" name="Textfeld 83">
            <a:extLst>
              <a:ext uri="{FF2B5EF4-FFF2-40B4-BE49-F238E27FC236}">
                <a16:creationId xmlns:a16="http://schemas.microsoft.com/office/drawing/2014/main" id="{DCDA0FB5-32B2-487D-83EE-051B767C26B5}"/>
              </a:ext>
            </a:extLst>
          </p:cNvPr>
          <p:cNvSpPr txBox="1"/>
          <p:nvPr/>
        </p:nvSpPr>
        <p:spPr>
          <a:xfrm>
            <a:off x="6911741" y="4746714"/>
            <a:ext cx="2253783" cy="338554"/>
          </a:xfrm>
          <a:prstGeom prst="rect">
            <a:avLst/>
          </a:prstGeom>
          <a:noFill/>
        </p:spPr>
        <p:txBody>
          <a:bodyPr wrap="square" rtlCol="0">
            <a:spAutoFit/>
          </a:bodyPr>
          <a:lstStyle/>
          <a:p>
            <a:r>
              <a:rPr lang="de-DE" sz="800" dirty="0"/>
              <a:t>*können auch im 1ten Semester belegt </a:t>
            </a:r>
            <a:r>
              <a:rPr lang="de-DE" sz="800" dirty="0" smtClean="0"/>
              <a:t>werden/</a:t>
            </a:r>
          </a:p>
          <a:p>
            <a:r>
              <a:rPr lang="de-DE" sz="800" dirty="0" smtClean="0"/>
              <a:t>Also </a:t>
            </a:r>
            <a:r>
              <a:rPr lang="de-DE" sz="800" dirty="0" err="1" smtClean="0"/>
              <a:t>possible</a:t>
            </a:r>
            <a:r>
              <a:rPr lang="de-DE" sz="800" dirty="0" smtClean="0"/>
              <a:t> </a:t>
            </a:r>
            <a:r>
              <a:rPr lang="de-DE" sz="800" dirty="0" err="1" smtClean="0"/>
              <a:t>to</a:t>
            </a:r>
            <a:r>
              <a:rPr lang="de-DE" sz="800" dirty="0" smtClean="0"/>
              <a:t> </a:t>
            </a:r>
            <a:r>
              <a:rPr lang="de-DE" sz="800" dirty="0" err="1" smtClean="0"/>
              <a:t>chosse</a:t>
            </a:r>
            <a:r>
              <a:rPr lang="de-DE" sz="800" dirty="0" smtClean="0"/>
              <a:t> </a:t>
            </a:r>
            <a:r>
              <a:rPr lang="de-DE" sz="800" dirty="0" err="1" smtClean="0"/>
              <a:t>inthe</a:t>
            </a:r>
            <a:r>
              <a:rPr lang="de-DE" sz="800" dirty="0" smtClean="0"/>
              <a:t> 1st Semester</a:t>
            </a:r>
            <a:endParaRPr lang="de-DE" sz="800" dirty="0"/>
          </a:p>
        </p:txBody>
      </p:sp>
      <p:sp>
        <p:nvSpPr>
          <p:cNvPr id="32" name="Rechteck 31"/>
          <p:cNvSpPr/>
          <p:nvPr/>
        </p:nvSpPr>
        <p:spPr>
          <a:xfrm>
            <a:off x="435877" y="673840"/>
            <a:ext cx="1047499" cy="810944"/>
          </a:xfrm>
          <a:prstGeom prst="rect">
            <a:avLst/>
          </a:prstGeom>
          <a:no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pPr>
              <a:spcBef>
                <a:spcPts val="300"/>
              </a:spcBef>
              <a:spcAft>
                <a:spcPts val="300"/>
              </a:spcAft>
            </a:pPr>
            <a:endParaRPr lang="de-DE" sz="1100" dirty="0">
              <a:solidFill>
                <a:schemeClr val="tx1"/>
              </a:solidFill>
            </a:endParaRPr>
          </a:p>
          <a:p>
            <a:pPr>
              <a:spcBef>
                <a:spcPts val="300"/>
              </a:spcBef>
              <a:spcAft>
                <a:spcPts val="300"/>
              </a:spcAft>
            </a:pPr>
            <a:endParaRPr lang="de-DE" sz="1100" dirty="0">
              <a:solidFill>
                <a:schemeClr val="tx1"/>
              </a:solidFill>
            </a:endParaRPr>
          </a:p>
          <a:p>
            <a:pPr>
              <a:spcBef>
                <a:spcPts val="300"/>
              </a:spcBef>
              <a:spcAft>
                <a:spcPts val="300"/>
              </a:spcAft>
            </a:pPr>
            <a:r>
              <a:rPr lang="de-DE" sz="1050" dirty="0">
                <a:solidFill>
                  <a:schemeClr val="tx1"/>
                </a:solidFill>
              </a:rPr>
              <a:t>Einführung in die stoffliche Nutzung            </a:t>
            </a:r>
            <a:r>
              <a:rPr lang="de-DE" sz="1050" i="1" dirty="0">
                <a:solidFill>
                  <a:srgbClr val="0070C0"/>
                </a:solidFill>
              </a:rPr>
              <a:t>                                                   4 SWS          5CP</a:t>
            </a:r>
          </a:p>
        </p:txBody>
      </p:sp>
      <p:sp>
        <p:nvSpPr>
          <p:cNvPr id="33" name="Rechteck 32"/>
          <p:cNvSpPr/>
          <p:nvPr/>
        </p:nvSpPr>
        <p:spPr>
          <a:xfrm>
            <a:off x="1539117" y="2698150"/>
            <a:ext cx="1047600" cy="810944"/>
          </a:xfrm>
          <a:prstGeom prst="rect">
            <a:avLst/>
          </a:prstGeom>
          <a:no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pPr>
              <a:spcBef>
                <a:spcPts val="300"/>
              </a:spcBef>
              <a:spcAft>
                <a:spcPts val="300"/>
              </a:spcAft>
            </a:pPr>
            <a:endParaRPr lang="de-DE" sz="1050" dirty="0">
              <a:solidFill>
                <a:schemeClr val="tx1"/>
              </a:solidFill>
            </a:endParaRPr>
          </a:p>
          <a:p>
            <a:pPr>
              <a:spcBef>
                <a:spcPts val="300"/>
              </a:spcBef>
              <a:spcAft>
                <a:spcPts val="300"/>
              </a:spcAft>
            </a:pPr>
            <a:r>
              <a:rPr lang="de-DE" sz="1050" dirty="0">
                <a:solidFill>
                  <a:schemeClr val="tx1"/>
                </a:solidFill>
              </a:rPr>
              <a:t>	</a:t>
            </a:r>
          </a:p>
          <a:p>
            <a:pPr>
              <a:spcBef>
                <a:spcPts val="300"/>
              </a:spcBef>
              <a:spcAft>
                <a:spcPts val="300"/>
              </a:spcAft>
            </a:pPr>
            <a:r>
              <a:rPr lang="de-DE" sz="1050" dirty="0">
                <a:solidFill>
                  <a:schemeClr val="tx1"/>
                </a:solidFill>
              </a:rPr>
              <a:t>Adv. </a:t>
            </a:r>
            <a:r>
              <a:rPr lang="de-DE" sz="1050" dirty="0" err="1">
                <a:solidFill>
                  <a:schemeClr val="tx1"/>
                </a:solidFill>
              </a:rPr>
              <a:t>Sustainability</a:t>
            </a:r>
            <a:r>
              <a:rPr lang="de-DE" sz="1050" dirty="0">
                <a:solidFill>
                  <a:schemeClr val="tx1"/>
                </a:solidFill>
              </a:rPr>
              <a:t> and LCA </a:t>
            </a:r>
            <a:r>
              <a:rPr lang="de-DE" sz="1050" i="1" dirty="0">
                <a:solidFill>
                  <a:srgbClr val="0070C0"/>
                </a:solidFill>
              </a:rPr>
              <a:t>Fröhling</a:t>
            </a:r>
            <a:r>
              <a:rPr lang="de-DE" sz="1050" dirty="0">
                <a:solidFill>
                  <a:schemeClr val="tx1"/>
                </a:solidFill>
              </a:rPr>
              <a:t>      </a:t>
            </a:r>
            <a:r>
              <a:rPr lang="de-DE" sz="1050" i="1" dirty="0">
                <a:solidFill>
                  <a:schemeClr val="tx2">
                    <a:lumMod val="60000"/>
                    <a:lumOff val="40000"/>
                  </a:schemeClr>
                </a:solidFill>
              </a:rPr>
              <a:t>4/6</a:t>
            </a:r>
          </a:p>
        </p:txBody>
      </p:sp>
      <p:sp>
        <p:nvSpPr>
          <p:cNvPr id="34" name="Rechteck 33"/>
          <p:cNvSpPr/>
          <p:nvPr/>
        </p:nvSpPr>
        <p:spPr>
          <a:xfrm>
            <a:off x="435600" y="1543725"/>
            <a:ext cx="1047499" cy="810944"/>
          </a:xfrm>
          <a:prstGeom prst="rect">
            <a:avLst/>
          </a:prstGeom>
          <a:no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pPr>
              <a:spcBef>
                <a:spcPts val="300"/>
              </a:spcBef>
              <a:spcAft>
                <a:spcPts val="300"/>
              </a:spcAft>
            </a:pPr>
            <a:r>
              <a:rPr lang="de-DE" sz="900" dirty="0">
                <a:solidFill>
                  <a:schemeClr val="tx1"/>
                </a:solidFill>
              </a:rPr>
              <a:t>               Einführung Energiewandlung/ Energiewirtschaf</a:t>
            </a:r>
            <a:r>
              <a:rPr lang="de-DE" sz="1050" dirty="0">
                <a:solidFill>
                  <a:schemeClr val="tx1"/>
                </a:solidFill>
              </a:rPr>
              <a:t>t  </a:t>
            </a:r>
            <a:r>
              <a:rPr lang="de-DE" sz="1050" i="1" dirty="0">
                <a:solidFill>
                  <a:srgbClr val="0070C0"/>
                </a:solidFill>
              </a:rPr>
              <a:t>       4 SWS          5CP</a:t>
            </a:r>
          </a:p>
        </p:txBody>
      </p:sp>
      <p:sp>
        <p:nvSpPr>
          <p:cNvPr id="35" name="Rechteck 34"/>
          <p:cNvSpPr/>
          <p:nvPr/>
        </p:nvSpPr>
        <p:spPr>
          <a:xfrm>
            <a:off x="429812" y="3568331"/>
            <a:ext cx="1047499" cy="810944"/>
          </a:xfrm>
          <a:prstGeom prst="rect">
            <a:avLst/>
          </a:prstGeom>
          <a:no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pPr>
              <a:spcBef>
                <a:spcPts val="300"/>
              </a:spcBef>
              <a:spcAft>
                <a:spcPts val="300"/>
              </a:spcAft>
            </a:pPr>
            <a:r>
              <a:rPr lang="de-DE" sz="900" dirty="0">
                <a:solidFill>
                  <a:schemeClr val="tx1"/>
                </a:solidFill>
              </a:rPr>
              <a:t>Ökobilanzierung Nachwachsender Rohstoffe</a:t>
            </a:r>
            <a:r>
              <a:rPr lang="de-DE" sz="1050" i="1" dirty="0">
                <a:solidFill>
                  <a:schemeClr val="tx2">
                    <a:lumMod val="60000"/>
                    <a:lumOff val="40000"/>
                  </a:schemeClr>
                </a:solidFill>
              </a:rPr>
              <a:t>            4 SWS          5CP</a:t>
            </a:r>
          </a:p>
        </p:txBody>
      </p:sp>
      <p:sp>
        <p:nvSpPr>
          <p:cNvPr id="36" name="Rechteck 35"/>
          <p:cNvSpPr/>
          <p:nvPr/>
        </p:nvSpPr>
        <p:spPr>
          <a:xfrm>
            <a:off x="1547664" y="1545643"/>
            <a:ext cx="1047600" cy="810944"/>
          </a:xfrm>
          <a:prstGeom prst="rect">
            <a:avLst/>
          </a:prstGeom>
          <a:solidFill>
            <a:schemeClr val="bg1"/>
          </a:solid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de-DE" sz="900" dirty="0">
              <a:solidFill>
                <a:schemeClr val="tx1"/>
              </a:solidFill>
            </a:endParaRPr>
          </a:p>
          <a:p>
            <a:r>
              <a:rPr lang="de-DE" sz="900" dirty="0">
                <a:solidFill>
                  <a:schemeClr val="tx1"/>
                </a:solidFill>
              </a:rPr>
              <a:t>Einführung in die Ökonomie von NaWaRo                </a:t>
            </a:r>
            <a:r>
              <a:rPr lang="de-DE" sz="1050" i="1" dirty="0">
                <a:solidFill>
                  <a:srgbClr val="0070C0"/>
                </a:solidFill>
              </a:rPr>
              <a:t>4 SWS          5CP</a:t>
            </a:r>
          </a:p>
        </p:txBody>
      </p:sp>
      <p:sp>
        <p:nvSpPr>
          <p:cNvPr id="37" name="Textfeld 36">
            <a:extLst>
              <a:ext uri="{FF2B5EF4-FFF2-40B4-BE49-F238E27FC236}">
                <a16:creationId xmlns:a16="http://schemas.microsoft.com/office/drawing/2014/main" id="{B7326FE2-3AEF-4D10-B537-56498F7BC5D8}"/>
              </a:ext>
            </a:extLst>
          </p:cNvPr>
          <p:cNvSpPr txBox="1"/>
          <p:nvPr/>
        </p:nvSpPr>
        <p:spPr>
          <a:xfrm>
            <a:off x="956904" y="2678379"/>
            <a:ext cx="792088" cy="215444"/>
          </a:xfrm>
          <a:prstGeom prst="rect">
            <a:avLst/>
          </a:prstGeom>
          <a:noFill/>
        </p:spPr>
        <p:txBody>
          <a:bodyPr wrap="square" rtlCol="0">
            <a:spAutoFit/>
          </a:bodyPr>
          <a:lstStyle/>
          <a:p>
            <a:r>
              <a:rPr lang="de-DE" sz="800" dirty="0"/>
              <a:t>WZ1102</a:t>
            </a:r>
          </a:p>
        </p:txBody>
      </p:sp>
      <p:sp>
        <p:nvSpPr>
          <p:cNvPr id="38" name="Rechteck 37">
            <a:extLst>
              <a:ext uri="{FF2B5EF4-FFF2-40B4-BE49-F238E27FC236}">
                <a16:creationId xmlns:a16="http://schemas.microsoft.com/office/drawing/2014/main" id="{4C5C510E-0C62-4CBC-94FF-57F337E08C94}"/>
              </a:ext>
            </a:extLst>
          </p:cNvPr>
          <p:cNvSpPr/>
          <p:nvPr/>
        </p:nvSpPr>
        <p:spPr>
          <a:xfrm>
            <a:off x="428157" y="2695459"/>
            <a:ext cx="1047499" cy="810944"/>
          </a:xfrm>
          <a:prstGeom prst="rect">
            <a:avLst/>
          </a:prstGeom>
          <a:no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pPr>
              <a:spcBef>
                <a:spcPts val="300"/>
              </a:spcBef>
              <a:spcAft>
                <a:spcPts val="300"/>
              </a:spcAft>
            </a:pPr>
            <a:endParaRPr lang="de-DE" sz="1100" dirty="0">
              <a:solidFill>
                <a:schemeClr val="tx1"/>
              </a:solidFill>
            </a:endParaRPr>
          </a:p>
          <a:p>
            <a:pPr>
              <a:spcBef>
                <a:spcPts val="300"/>
              </a:spcBef>
              <a:spcAft>
                <a:spcPts val="300"/>
              </a:spcAft>
            </a:pPr>
            <a:endParaRPr lang="de-DE" sz="1100" dirty="0">
              <a:solidFill>
                <a:schemeClr val="tx1"/>
              </a:solidFill>
            </a:endParaRPr>
          </a:p>
          <a:p>
            <a:pPr>
              <a:spcBef>
                <a:spcPts val="300"/>
              </a:spcBef>
              <a:spcAft>
                <a:spcPts val="300"/>
              </a:spcAft>
            </a:pPr>
            <a:r>
              <a:rPr lang="de-DE" sz="900" dirty="0">
                <a:solidFill>
                  <a:schemeClr val="tx1"/>
                </a:solidFill>
              </a:rPr>
              <a:t>Nachwachsende Rohstoffe und Agroökosysteme</a:t>
            </a:r>
            <a:r>
              <a:rPr lang="de-DE" sz="900" i="1" dirty="0">
                <a:solidFill>
                  <a:srgbClr val="0070C0"/>
                </a:solidFill>
              </a:rPr>
              <a:t>          </a:t>
            </a:r>
            <a:r>
              <a:rPr lang="de-DE" sz="1050" i="1" dirty="0">
                <a:solidFill>
                  <a:srgbClr val="0070C0"/>
                </a:solidFill>
              </a:rPr>
              <a:t>4 SWS          5CP</a:t>
            </a:r>
          </a:p>
        </p:txBody>
      </p:sp>
      <p:sp>
        <p:nvSpPr>
          <p:cNvPr id="39" name="Textfeld 38">
            <a:extLst>
              <a:ext uri="{FF2B5EF4-FFF2-40B4-BE49-F238E27FC236}">
                <a16:creationId xmlns:a16="http://schemas.microsoft.com/office/drawing/2014/main" id="{5B54C5FD-FE5D-47C9-8761-F23068E4247E}"/>
              </a:ext>
            </a:extLst>
          </p:cNvPr>
          <p:cNvSpPr txBox="1"/>
          <p:nvPr/>
        </p:nvSpPr>
        <p:spPr>
          <a:xfrm>
            <a:off x="971600" y="3564072"/>
            <a:ext cx="792088" cy="215444"/>
          </a:xfrm>
          <a:prstGeom prst="rect">
            <a:avLst/>
          </a:prstGeom>
          <a:noFill/>
        </p:spPr>
        <p:txBody>
          <a:bodyPr wrap="square" rtlCol="0">
            <a:spAutoFit/>
          </a:bodyPr>
          <a:lstStyle/>
          <a:p>
            <a:r>
              <a:rPr lang="de-DE" sz="800" dirty="0"/>
              <a:t>WZ1105</a:t>
            </a:r>
          </a:p>
        </p:txBody>
      </p:sp>
      <p:sp>
        <p:nvSpPr>
          <p:cNvPr id="40" name="Textfeld 39">
            <a:extLst>
              <a:ext uri="{FF2B5EF4-FFF2-40B4-BE49-F238E27FC236}">
                <a16:creationId xmlns:a16="http://schemas.microsoft.com/office/drawing/2014/main" id="{A6DDF64D-5415-45E3-8BBD-96CCF34E9FE5}"/>
              </a:ext>
            </a:extLst>
          </p:cNvPr>
          <p:cNvSpPr txBox="1"/>
          <p:nvPr/>
        </p:nvSpPr>
        <p:spPr>
          <a:xfrm>
            <a:off x="971600" y="658218"/>
            <a:ext cx="792088" cy="215444"/>
          </a:xfrm>
          <a:prstGeom prst="rect">
            <a:avLst/>
          </a:prstGeom>
          <a:noFill/>
        </p:spPr>
        <p:txBody>
          <a:bodyPr wrap="square" rtlCol="0">
            <a:spAutoFit/>
          </a:bodyPr>
          <a:lstStyle/>
          <a:p>
            <a:r>
              <a:rPr lang="de-DE" sz="800" dirty="0"/>
              <a:t>WZ1101</a:t>
            </a:r>
          </a:p>
        </p:txBody>
      </p:sp>
      <p:sp>
        <p:nvSpPr>
          <p:cNvPr id="41" name="Textfeld 40">
            <a:extLst>
              <a:ext uri="{FF2B5EF4-FFF2-40B4-BE49-F238E27FC236}">
                <a16:creationId xmlns:a16="http://schemas.microsoft.com/office/drawing/2014/main" id="{3258B4FE-1CA4-45E0-B33C-2B7EF70A6419}"/>
              </a:ext>
            </a:extLst>
          </p:cNvPr>
          <p:cNvSpPr txBox="1"/>
          <p:nvPr/>
        </p:nvSpPr>
        <p:spPr>
          <a:xfrm>
            <a:off x="971600" y="1534830"/>
            <a:ext cx="792088" cy="215444"/>
          </a:xfrm>
          <a:prstGeom prst="rect">
            <a:avLst/>
          </a:prstGeom>
          <a:noFill/>
        </p:spPr>
        <p:txBody>
          <a:bodyPr wrap="square" rtlCol="0">
            <a:spAutoFit/>
          </a:bodyPr>
          <a:lstStyle/>
          <a:p>
            <a:r>
              <a:rPr lang="de-DE" sz="800" dirty="0"/>
              <a:t>WZ1180</a:t>
            </a:r>
          </a:p>
        </p:txBody>
      </p:sp>
      <p:sp>
        <p:nvSpPr>
          <p:cNvPr id="42" name="Rechteck 41">
            <a:extLst>
              <a:ext uri="{FF2B5EF4-FFF2-40B4-BE49-F238E27FC236}">
                <a16:creationId xmlns:a16="http://schemas.microsoft.com/office/drawing/2014/main" id="{F527CDBF-76E9-4FDC-9024-647F36410A56}"/>
              </a:ext>
            </a:extLst>
          </p:cNvPr>
          <p:cNvSpPr/>
          <p:nvPr/>
        </p:nvSpPr>
        <p:spPr>
          <a:xfrm>
            <a:off x="435499" y="4736995"/>
            <a:ext cx="1047499" cy="810944"/>
          </a:xfrm>
          <a:prstGeom prst="rect">
            <a:avLst/>
          </a:prstGeom>
          <a:no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pPr>
              <a:spcBef>
                <a:spcPts val="300"/>
              </a:spcBef>
              <a:spcAft>
                <a:spcPts val="300"/>
              </a:spcAft>
            </a:pPr>
            <a:endParaRPr lang="de-DE" sz="1100" dirty="0">
              <a:solidFill>
                <a:schemeClr val="tx1"/>
              </a:solidFill>
            </a:endParaRPr>
          </a:p>
          <a:p>
            <a:pPr>
              <a:spcBef>
                <a:spcPts val="300"/>
              </a:spcBef>
              <a:spcAft>
                <a:spcPts val="300"/>
              </a:spcAft>
            </a:pPr>
            <a:endParaRPr lang="de-DE" sz="1100" dirty="0">
              <a:solidFill>
                <a:schemeClr val="tx1"/>
              </a:solidFill>
            </a:endParaRPr>
          </a:p>
          <a:p>
            <a:pPr>
              <a:spcBef>
                <a:spcPts val="300"/>
              </a:spcBef>
              <a:spcAft>
                <a:spcPts val="300"/>
              </a:spcAft>
            </a:pPr>
            <a:r>
              <a:rPr lang="de-DE" sz="900" dirty="0">
                <a:solidFill>
                  <a:schemeClr val="tx1"/>
                </a:solidFill>
              </a:rPr>
              <a:t>Nachwachsende Rohstoffe und Naturschutz</a:t>
            </a:r>
            <a:r>
              <a:rPr lang="de-DE" sz="900" i="1" dirty="0">
                <a:solidFill>
                  <a:srgbClr val="0070C0"/>
                </a:solidFill>
              </a:rPr>
              <a:t>          </a:t>
            </a:r>
            <a:r>
              <a:rPr lang="de-DE" sz="1050" i="1" dirty="0">
                <a:solidFill>
                  <a:srgbClr val="0070C0"/>
                </a:solidFill>
              </a:rPr>
              <a:t>4 SWS          5CP</a:t>
            </a:r>
          </a:p>
        </p:txBody>
      </p:sp>
      <p:sp>
        <p:nvSpPr>
          <p:cNvPr id="43" name="Textfeld 42">
            <a:extLst>
              <a:ext uri="{FF2B5EF4-FFF2-40B4-BE49-F238E27FC236}">
                <a16:creationId xmlns:a16="http://schemas.microsoft.com/office/drawing/2014/main" id="{99910655-E0AA-4150-912A-6FD4BC45E99A}"/>
              </a:ext>
            </a:extLst>
          </p:cNvPr>
          <p:cNvSpPr txBox="1"/>
          <p:nvPr/>
        </p:nvSpPr>
        <p:spPr>
          <a:xfrm>
            <a:off x="953312" y="4725217"/>
            <a:ext cx="792088" cy="215444"/>
          </a:xfrm>
          <a:prstGeom prst="rect">
            <a:avLst/>
          </a:prstGeom>
          <a:noFill/>
        </p:spPr>
        <p:txBody>
          <a:bodyPr wrap="square" rtlCol="0">
            <a:spAutoFit/>
          </a:bodyPr>
          <a:lstStyle/>
          <a:p>
            <a:r>
              <a:rPr lang="de-DE" sz="800" dirty="0"/>
              <a:t>WZ1020</a:t>
            </a:r>
          </a:p>
        </p:txBody>
      </p:sp>
      <p:sp>
        <p:nvSpPr>
          <p:cNvPr id="44" name="Rechteck 43">
            <a:extLst>
              <a:ext uri="{FF2B5EF4-FFF2-40B4-BE49-F238E27FC236}">
                <a16:creationId xmlns:a16="http://schemas.microsoft.com/office/drawing/2014/main" id="{31863416-7FCD-4FF9-808E-0925EAF3E020}"/>
              </a:ext>
            </a:extLst>
          </p:cNvPr>
          <p:cNvSpPr/>
          <p:nvPr/>
        </p:nvSpPr>
        <p:spPr>
          <a:xfrm>
            <a:off x="1539117" y="3573016"/>
            <a:ext cx="1047600" cy="810944"/>
          </a:xfrm>
          <a:prstGeom prst="rect">
            <a:avLst/>
          </a:prstGeom>
          <a:solidFill>
            <a:schemeClr val="bg1"/>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de-DE" sz="1100" dirty="0">
                <a:solidFill>
                  <a:prstClr val="black"/>
                </a:solidFill>
              </a:rPr>
              <a:t>Wahlmodule</a:t>
            </a:r>
          </a:p>
          <a:p>
            <a:pPr lvl="0" algn="ctr"/>
            <a:r>
              <a:rPr lang="de-DE" sz="1100" dirty="0">
                <a:solidFill>
                  <a:prstClr val="black"/>
                </a:solidFill>
              </a:rPr>
              <a:t>Anbau/</a:t>
            </a:r>
          </a:p>
          <a:p>
            <a:pPr lvl="0" algn="ctr"/>
            <a:r>
              <a:rPr lang="de-DE" sz="1100" i="1" dirty="0" err="1">
                <a:solidFill>
                  <a:prstClr val="black"/>
                </a:solidFill>
              </a:rPr>
              <a:t>Electives</a:t>
            </a:r>
            <a:r>
              <a:rPr lang="de-DE" sz="1100" i="1" dirty="0">
                <a:solidFill>
                  <a:prstClr val="black"/>
                </a:solidFill>
              </a:rPr>
              <a:t> </a:t>
            </a:r>
            <a:br>
              <a:rPr lang="de-DE" sz="1100" i="1" dirty="0">
                <a:solidFill>
                  <a:prstClr val="black"/>
                </a:solidFill>
              </a:rPr>
            </a:br>
            <a:r>
              <a:rPr lang="de-DE" sz="1100" i="1" dirty="0" err="1">
                <a:solidFill>
                  <a:prstClr val="black"/>
                </a:solidFill>
              </a:rPr>
              <a:t>Cultivation</a:t>
            </a:r>
            <a:endParaRPr lang="de-DE" sz="1100" i="1" dirty="0">
              <a:solidFill>
                <a:prstClr val="black"/>
              </a:solidFill>
            </a:endParaRPr>
          </a:p>
        </p:txBody>
      </p:sp>
      <p:sp>
        <p:nvSpPr>
          <p:cNvPr id="45" name="Rechteck 44">
            <a:extLst>
              <a:ext uri="{FF2B5EF4-FFF2-40B4-BE49-F238E27FC236}">
                <a16:creationId xmlns:a16="http://schemas.microsoft.com/office/drawing/2014/main" id="{591D825F-E372-4E17-892E-896ECDCC8516}"/>
              </a:ext>
            </a:extLst>
          </p:cNvPr>
          <p:cNvSpPr/>
          <p:nvPr/>
        </p:nvSpPr>
        <p:spPr>
          <a:xfrm>
            <a:off x="435398" y="5617736"/>
            <a:ext cx="1047600" cy="810944"/>
          </a:xfrm>
          <a:prstGeom prst="rect">
            <a:avLst/>
          </a:prstGeom>
          <a:solidFill>
            <a:schemeClr val="bg1"/>
          </a:solid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de-DE" sz="1100" dirty="0">
              <a:solidFill>
                <a:schemeClr val="tx1"/>
              </a:solidFill>
            </a:endParaRPr>
          </a:p>
          <a:p>
            <a:endParaRPr lang="de-DE" sz="1100" dirty="0">
              <a:solidFill>
                <a:schemeClr val="tx1"/>
              </a:solidFill>
            </a:endParaRPr>
          </a:p>
          <a:p>
            <a:r>
              <a:rPr lang="de-DE" sz="1050" dirty="0">
                <a:solidFill>
                  <a:schemeClr val="tx1"/>
                </a:solidFill>
              </a:rPr>
              <a:t>Masterseminar</a:t>
            </a:r>
          </a:p>
          <a:p>
            <a:r>
              <a:rPr lang="de-DE" sz="1050" i="1" dirty="0">
                <a:solidFill>
                  <a:srgbClr val="0070C0"/>
                </a:solidFill>
              </a:rPr>
              <a:t>2 SWS 2CP</a:t>
            </a:r>
          </a:p>
        </p:txBody>
      </p:sp>
      <p:sp>
        <p:nvSpPr>
          <p:cNvPr id="46" name="Rechteck 45">
            <a:extLst>
              <a:ext uri="{FF2B5EF4-FFF2-40B4-BE49-F238E27FC236}">
                <a16:creationId xmlns:a16="http://schemas.microsoft.com/office/drawing/2014/main" id="{9F7A786C-1BCA-4532-8CC0-FC5AA7B9275F}"/>
              </a:ext>
            </a:extLst>
          </p:cNvPr>
          <p:cNvSpPr/>
          <p:nvPr/>
        </p:nvSpPr>
        <p:spPr>
          <a:xfrm>
            <a:off x="1538361" y="4739609"/>
            <a:ext cx="1047600" cy="810944"/>
          </a:xfrm>
          <a:prstGeom prst="rect">
            <a:avLst/>
          </a:prstGeom>
          <a:solidFill>
            <a:schemeClr val="bg1"/>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de-DE" sz="1100" dirty="0">
                <a:solidFill>
                  <a:prstClr val="black"/>
                </a:solidFill>
              </a:rPr>
              <a:t>Wahlmodule</a:t>
            </a:r>
          </a:p>
          <a:p>
            <a:pPr lvl="0" algn="ctr"/>
            <a:r>
              <a:rPr lang="de-DE" sz="1100" dirty="0">
                <a:solidFill>
                  <a:prstClr val="black"/>
                </a:solidFill>
              </a:rPr>
              <a:t>Anbau/</a:t>
            </a:r>
          </a:p>
          <a:p>
            <a:pPr lvl="0" algn="ctr"/>
            <a:r>
              <a:rPr lang="de-DE" sz="1100" i="1" dirty="0" err="1">
                <a:solidFill>
                  <a:prstClr val="black"/>
                </a:solidFill>
              </a:rPr>
              <a:t>Electives</a:t>
            </a:r>
            <a:r>
              <a:rPr lang="de-DE" sz="1100" i="1" dirty="0">
                <a:solidFill>
                  <a:prstClr val="black"/>
                </a:solidFill>
              </a:rPr>
              <a:t> </a:t>
            </a:r>
            <a:br>
              <a:rPr lang="de-DE" sz="1100" i="1" dirty="0">
                <a:solidFill>
                  <a:prstClr val="black"/>
                </a:solidFill>
              </a:rPr>
            </a:br>
            <a:r>
              <a:rPr lang="de-DE" sz="1100" i="1" dirty="0" err="1">
                <a:solidFill>
                  <a:prstClr val="black"/>
                </a:solidFill>
              </a:rPr>
              <a:t>Cultivation</a:t>
            </a:r>
            <a:endParaRPr lang="de-DE" sz="1100" i="1" dirty="0">
              <a:solidFill>
                <a:prstClr val="black"/>
              </a:solidFill>
            </a:endParaRPr>
          </a:p>
        </p:txBody>
      </p:sp>
      <p:sp>
        <p:nvSpPr>
          <p:cNvPr id="47" name="Rechteck 46">
            <a:extLst>
              <a:ext uri="{FF2B5EF4-FFF2-40B4-BE49-F238E27FC236}">
                <a16:creationId xmlns:a16="http://schemas.microsoft.com/office/drawing/2014/main" id="{D4023C95-8338-41CE-8160-6FB6BDBF5926}"/>
              </a:ext>
            </a:extLst>
          </p:cNvPr>
          <p:cNvSpPr/>
          <p:nvPr/>
        </p:nvSpPr>
        <p:spPr>
          <a:xfrm>
            <a:off x="1547664" y="672048"/>
            <a:ext cx="1047600" cy="810944"/>
          </a:xfrm>
          <a:prstGeom prst="rect">
            <a:avLst/>
          </a:prstGeom>
          <a:solidFill>
            <a:schemeClr val="bg1"/>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de-DE" sz="1100" dirty="0">
                <a:solidFill>
                  <a:prstClr val="black"/>
                </a:solidFill>
              </a:rPr>
              <a:t>Wahlmodule</a:t>
            </a:r>
          </a:p>
          <a:p>
            <a:pPr lvl="0" algn="ctr"/>
            <a:r>
              <a:rPr lang="de-DE" sz="1100" dirty="0" smtClean="0">
                <a:solidFill>
                  <a:prstClr val="black"/>
                </a:solidFill>
              </a:rPr>
              <a:t>Anbau/</a:t>
            </a:r>
          </a:p>
          <a:p>
            <a:pPr lvl="0" algn="ctr"/>
            <a:r>
              <a:rPr lang="de-DE" sz="1100" i="1" dirty="0" err="1" smtClean="0">
                <a:solidFill>
                  <a:prstClr val="black"/>
                </a:solidFill>
              </a:rPr>
              <a:t>Electives</a:t>
            </a:r>
            <a:r>
              <a:rPr lang="de-DE" sz="1100" i="1" dirty="0" smtClean="0">
                <a:solidFill>
                  <a:prstClr val="black"/>
                </a:solidFill>
              </a:rPr>
              <a:t> </a:t>
            </a:r>
            <a:br>
              <a:rPr lang="de-DE" sz="1100" i="1" dirty="0" smtClean="0">
                <a:solidFill>
                  <a:prstClr val="black"/>
                </a:solidFill>
              </a:rPr>
            </a:br>
            <a:r>
              <a:rPr lang="de-DE" sz="1100" i="1" dirty="0" err="1" smtClean="0">
                <a:solidFill>
                  <a:prstClr val="black"/>
                </a:solidFill>
              </a:rPr>
              <a:t>Cultivation</a:t>
            </a:r>
            <a:endParaRPr lang="de-DE" sz="1100" i="1" dirty="0">
              <a:solidFill>
                <a:prstClr val="black"/>
              </a:solidFill>
            </a:endParaRPr>
          </a:p>
        </p:txBody>
      </p:sp>
      <p:sp>
        <p:nvSpPr>
          <p:cNvPr id="48" name="Textfeld 47">
            <a:extLst>
              <a:ext uri="{FF2B5EF4-FFF2-40B4-BE49-F238E27FC236}">
                <a16:creationId xmlns:a16="http://schemas.microsoft.com/office/drawing/2014/main" id="{5729529D-52A1-4D78-8CCF-D1BC88724521}"/>
              </a:ext>
            </a:extLst>
          </p:cNvPr>
          <p:cNvSpPr txBox="1"/>
          <p:nvPr/>
        </p:nvSpPr>
        <p:spPr>
          <a:xfrm>
            <a:off x="2051720" y="1537320"/>
            <a:ext cx="792088" cy="215444"/>
          </a:xfrm>
          <a:prstGeom prst="rect">
            <a:avLst/>
          </a:prstGeom>
          <a:noFill/>
        </p:spPr>
        <p:txBody>
          <a:bodyPr wrap="square" rtlCol="0">
            <a:spAutoFit/>
          </a:bodyPr>
          <a:lstStyle/>
          <a:p>
            <a:r>
              <a:rPr lang="de-DE" sz="800" dirty="0"/>
              <a:t>WZ1103</a:t>
            </a:r>
          </a:p>
        </p:txBody>
      </p:sp>
      <p:sp>
        <p:nvSpPr>
          <p:cNvPr id="53" name="Textfeld 52">
            <a:extLst>
              <a:ext uri="{FF2B5EF4-FFF2-40B4-BE49-F238E27FC236}">
                <a16:creationId xmlns:a16="http://schemas.microsoft.com/office/drawing/2014/main" id="{9A95A485-4168-41E8-807F-97EA04BFC211}"/>
              </a:ext>
            </a:extLst>
          </p:cNvPr>
          <p:cNvSpPr txBox="1"/>
          <p:nvPr/>
        </p:nvSpPr>
        <p:spPr>
          <a:xfrm>
            <a:off x="953312" y="5626653"/>
            <a:ext cx="792088" cy="215444"/>
          </a:xfrm>
          <a:prstGeom prst="rect">
            <a:avLst/>
          </a:prstGeom>
          <a:noFill/>
        </p:spPr>
        <p:txBody>
          <a:bodyPr wrap="square" rtlCol="0">
            <a:spAutoFit/>
          </a:bodyPr>
          <a:lstStyle/>
          <a:p>
            <a:r>
              <a:rPr lang="de-DE" sz="800" dirty="0"/>
              <a:t>WZ1959</a:t>
            </a:r>
          </a:p>
        </p:txBody>
      </p:sp>
      <p:sp>
        <p:nvSpPr>
          <p:cNvPr id="54" name="Rechteck 53">
            <a:extLst>
              <a:ext uri="{FF2B5EF4-FFF2-40B4-BE49-F238E27FC236}">
                <a16:creationId xmlns:a16="http://schemas.microsoft.com/office/drawing/2014/main" id="{EAD96BA9-0A5D-458B-BAB0-43CC7B1C4FFA}"/>
              </a:ext>
            </a:extLst>
          </p:cNvPr>
          <p:cNvSpPr/>
          <p:nvPr/>
        </p:nvSpPr>
        <p:spPr>
          <a:xfrm>
            <a:off x="3515113" y="5630675"/>
            <a:ext cx="1047600" cy="810944"/>
          </a:xfrm>
          <a:prstGeom prst="rect">
            <a:avLst/>
          </a:prstGeom>
          <a:solidFill>
            <a:schemeClr val="bg1"/>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de-DE" sz="1100" dirty="0">
                <a:solidFill>
                  <a:prstClr val="black"/>
                </a:solidFill>
              </a:rPr>
              <a:t>Allgemeines </a:t>
            </a:r>
            <a:r>
              <a:rPr lang="de-DE" sz="1100" dirty="0" smtClean="0">
                <a:solidFill>
                  <a:prstClr val="black"/>
                </a:solidFill>
              </a:rPr>
              <a:t>Wahlmodul/</a:t>
            </a:r>
          </a:p>
          <a:p>
            <a:pPr lvl="0" algn="ctr"/>
            <a:r>
              <a:rPr lang="de-DE" sz="1100" i="1" dirty="0" smtClean="0">
                <a:solidFill>
                  <a:prstClr val="black"/>
                </a:solidFill>
              </a:rPr>
              <a:t>General </a:t>
            </a:r>
            <a:r>
              <a:rPr lang="de-DE" sz="1100" i="1" dirty="0" err="1" smtClean="0">
                <a:solidFill>
                  <a:prstClr val="black"/>
                </a:solidFill>
              </a:rPr>
              <a:t>Elective</a:t>
            </a:r>
            <a:endParaRPr lang="de-DE" sz="1100" i="1" dirty="0">
              <a:solidFill>
                <a:prstClr val="black"/>
              </a:solidFill>
            </a:endParaRPr>
          </a:p>
        </p:txBody>
      </p:sp>
      <p:cxnSp>
        <p:nvCxnSpPr>
          <p:cNvPr id="55" name="Gerader Verbinder 54">
            <a:extLst>
              <a:ext uri="{FF2B5EF4-FFF2-40B4-BE49-F238E27FC236}">
                <a16:creationId xmlns:a16="http://schemas.microsoft.com/office/drawing/2014/main" id="{0C5051E7-8174-4913-A41E-E5B515F0619A}"/>
              </a:ext>
            </a:extLst>
          </p:cNvPr>
          <p:cNvCxnSpPr>
            <a:cxnSpLocks/>
          </p:cNvCxnSpPr>
          <p:nvPr/>
        </p:nvCxnSpPr>
        <p:spPr>
          <a:xfrm>
            <a:off x="2699792" y="548680"/>
            <a:ext cx="0" cy="630932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56" name="Rechteck 55">
            <a:extLst>
              <a:ext uri="{FF2B5EF4-FFF2-40B4-BE49-F238E27FC236}">
                <a16:creationId xmlns:a16="http://schemas.microsoft.com/office/drawing/2014/main" id="{EAD96BA9-0A5D-458B-BAB0-43CC7B1C4FFA}"/>
              </a:ext>
            </a:extLst>
          </p:cNvPr>
          <p:cNvSpPr/>
          <p:nvPr/>
        </p:nvSpPr>
        <p:spPr>
          <a:xfrm>
            <a:off x="7953106" y="2967338"/>
            <a:ext cx="1047600" cy="813750"/>
          </a:xfrm>
          <a:prstGeom prst="rect">
            <a:avLst/>
          </a:prstGeom>
          <a:solidFill>
            <a:schemeClr val="bg1"/>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de-DE" sz="1100" dirty="0">
                <a:solidFill>
                  <a:prstClr val="black"/>
                </a:solidFill>
              </a:rPr>
              <a:t>Allgemeines </a:t>
            </a:r>
            <a:r>
              <a:rPr lang="de-DE" sz="1100" dirty="0" smtClean="0">
                <a:solidFill>
                  <a:prstClr val="black"/>
                </a:solidFill>
              </a:rPr>
              <a:t>Wahlmodul/</a:t>
            </a:r>
          </a:p>
          <a:p>
            <a:pPr lvl="0" algn="ctr"/>
            <a:r>
              <a:rPr lang="de-DE" sz="1100" i="1" dirty="0" smtClean="0">
                <a:solidFill>
                  <a:prstClr val="black"/>
                </a:solidFill>
              </a:rPr>
              <a:t>General </a:t>
            </a:r>
            <a:r>
              <a:rPr lang="de-DE" sz="1100" i="1" dirty="0" err="1">
                <a:solidFill>
                  <a:prstClr val="black"/>
                </a:solidFill>
              </a:rPr>
              <a:t>E</a:t>
            </a:r>
            <a:r>
              <a:rPr lang="de-DE" sz="1100" i="1" dirty="0" err="1" smtClean="0">
                <a:solidFill>
                  <a:prstClr val="black"/>
                </a:solidFill>
              </a:rPr>
              <a:t>lective</a:t>
            </a:r>
            <a:endParaRPr lang="de-DE" sz="1100" i="1" dirty="0">
              <a:solidFill>
                <a:prstClr val="black"/>
              </a:solidFill>
            </a:endParaRPr>
          </a:p>
        </p:txBody>
      </p:sp>
    </p:spTree>
    <p:extLst>
      <p:ext uri="{BB962C8B-B14F-4D97-AF65-F5344CB8AC3E}">
        <p14:creationId xmlns:p14="http://schemas.microsoft.com/office/powerpoint/2010/main" val="13942033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33" name="Gerade Verbindung 132"/>
          <p:cNvCxnSpPr/>
          <p:nvPr/>
        </p:nvCxnSpPr>
        <p:spPr>
          <a:xfrm>
            <a:off x="7878" y="4573234"/>
            <a:ext cx="91440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sp>
        <p:nvSpPr>
          <p:cNvPr id="23" name="Textfeld 22"/>
          <p:cNvSpPr txBox="1"/>
          <p:nvPr/>
        </p:nvSpPr>
        <p:spPr>
          <a:xfrm>
            <a:off x="359038" y="88050"/>
            <a:ext cx="8173401" cy="369332"/>
          </a:xfrm>
          <a:prstGeom prst="rect">
            <a:avLst/>
          </a:prstGeom>
          <a:solidFill>
            <a:schemeClr val="accent6">
              <a:lumMod val="60000"/>
              <a:lumOff val="40000"/>
            </a:schemeClr>
          </a:solidFill>
          <a:ln w="28575">
            <a:solidFill>
              <a:schemeClr val="accent6">
                <a:lumMod val="75000"/>
              </a:schemeClr>
            </a:solidFill>
          </a:ln>
        </p:spPr>
        <p:txBody>
          <a:bodyPr wrap="square" rtlCol="0">
            <a:spAutoFit/>
          </a:bodyPr>
          <a:lstStyle/>
          <a:p>
            <a:r>
              <a:rPr lang="de-DE" dirty="0"/>
              <a:t>Biomassetechnologie - </a:t>
            </a:r>
            <a:r>
              <a:rPr lang="de-DE" i="1" dirty="0" err="1"/>
              <a:t>Biomass</a:t>
            </a:r>
            <a:r>
              <a:rPr lang="de-DE" i="1" dirty="0"/>
              <a:t> </a:t>
            </a:r>
            <a:r>
              <a:rPr lang="de-DE" i="1" dirty="0" err="1"/>
              <a:t>Tec</a:t>
            </a:r>
            <a:r>
              <a:rPr lang="de-DE" i="1" dirty="0"/>
              <a:t>.</a:t>
            </a:r>
            <a:r>
              <a:rPr lang="de-DE" dirty="0"/>
              <a:t> * SP </a:t>
            </a:r>
            <a:r>
              <a:rPr lang="de-DE" dirty="0" smtClean="0"/>
              <a:t>chem.-</a:t>
            </a:r>
            <a:r>
              <a:rPr lang="de-DE" dirty="0" err="1" smtClean="0"/>
              <a:t>stoffl</a:t>
            </a:r>
            <a:r>
              <a:rPr lang="de-DE" dirty="0" smtClean="0"/>
              <a:t>. </a:t>
            </a:r>
            <a:r>
              <a:rPr lang="de-DE" dirty="0"/>
              <a:t>Nutzung </a:t>
            </a:r>
            <a:r>
              <a:rPr lang="de-DE" dirty="0" smtClean="0"/>
              <a:t>– </a:t>
            </a:r>
            <a:r>
              <a:rPr lang="de-DE" i="1" dirty="0" smtClean="0"/>
              <a:t>Chem. Material </a:t>
            </a:r>
            <a:r>
              <a:rPr lang="de-DE" i="1" dirty="0" err="1"/>
              <a:t>Use</a:t>
            </a:r>
            <a:endParaRPr lang="de-DE" i="1" dirty="0"/>
          </a:p>
        </p:txBody>
      </p:sp>
      <p:cxnSp>
        <p:nvCxnSpPr>
          <p:cNvPr id="3" name="Gerade Verbindung 2"/>
          <p:cNvCxnSpPr/>
          <p:nvPr/>
        </p:nvCxnSpPr>
        <p:spPr>
          <a:xfrm>
            <a:off x="0" y="2510652"/>
            <a:ext cx="91440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4" name="Gerade Verbindung 133"/>
          <p:cNvCxnSpPr/>
          <p:nvPr/>
        </p:nvCxnSpPr>
        <p:spPr>
          <a:xfrm>
            <a:off x="-1000" y="548680"/>
            <a:ext cx="91440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 name="Gerade Verbindung 29"/>
          <p:cNvCxnSpPr/>
          <p:nvPr/>
        </p:nvCxnSpPr>
        <p:spPr>
          <a:xfrm>
            <a:off x="351146" y="548680"/>
            <a:ext cx="0" cy="630932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sp>
        <p:nvSpPr>
          <p:cNvPr id="272" name="Textfeld 271"/>
          <p:cNvSpPr txBox="1"/>
          <p:nvPr/>
        </p:nvSpPr>
        <p:spPr>
          <a:xfrm rot="-5400000">
            <a:off x="-543094" y="5300933"/>
            <a:ext cx="1453522" cy="338554"/>
          </a:xfrm>
          <a:prstGeom prst="rect">
            <a:avLst/>
          </a:prstGeom>
          <a:noFill/>
        </p:spPr>
        <p:txBody>
          <a:bodyPr wrap="square" rtlCol="0">
            <a:spAutoFit/>
          </a:bodyPr>
          <a:lstStyle/>
          <a:p>
            <a:r>
              <a:rPr lang="de-DE" sz="1600" b="1" dirty="0"/>
              <a:t>3. Sem </a:t>
            </a:r>
            <a:r>
              <a:rPr lang="de-DE" sz="1600" b="1" dirty="0" smtClean="0"/>
              <a:t>Winter</a:t>
            </a:r>
            <a:endParaRPr lang="de-DE" sz="1600" b="1" dirty="0"/>
          </a:p>
        </p:txBody>
      </p:sp>
      <p:sp>
        <p:nvSpPr>
          <p:cNvPr id="344" name="Rechteck 343"/>
          <p:cNvSpPr/>
          <p:nvPr/>
        </p:nvSpPr>
        <p:spPr>
          <a:xfrm>
            <a:off x="435877" y="673840"/>
            <a:ext cx="1047499" cy="810944"/>
          </a:xfrm>
          <a:prstGeom prst="rect">
            <a:avLst/>
          </a:prstGeom>
          <a:no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pPr>
              <a:spcBef>
                <a:spcPts val="300"/>
              </a:spcBef>
              <a:spcAft>
                <a:spcPts val="300"/>
              </a:spcAft>
            </a:pPr>
            <a:endParaRPr lang="de-DE" sz="1100" dirty="0">
              <a:solidFill>
                <a:schemeClr val="tx1"/>
              </a:solidFill>
            </a:endParaRPr>
          </a:p>
          <a:p>
            <a:pPr>
              <a:spcBef>
                <a:spcPts val="300"/>
              </a:spcBef>
              <a:spcAft>
                <a:spcPts val="300"/>
              </a:spcAft>
            </a:pPr>
            <a:endParaRPr lang="de-DE" sz="1100" dirty="0">
              <a:solidFill>
                <a:schemeClr val="tx1"/>
              </a:solidFill>
            </a:endParaRPr>
          </a:p>
          <a:p>
            <a:pPr>
              <a:spcBef>
                <a:spcPts val="300"/>
              </a:spcBef>
              <a:spcAft>
                <a:spcPts val="300"/>
              </a:spcAft>
            </a:pPr>
            <a:r>
              <a:rPr lang="de-DE" sz="1050" dirty="0">
                <a:solidFill>
                  <a:schemeClr val="tx1"/>
                </a:solidFill>
              </a:rPr>
              <a:t>Einführung in die stoffliche Nutzung            </a:t>
            </a:r>
            <a:r>
              <a:rPr lang="de-DE" sz="1050" i="1" dirty="0">
                <a:solidFill>
                  <a:srgbClr val="0070C0"/>
                </a:solidFill>
              </a:rPr>
              <a:t>                                                   4 SWS          5CP</a:t>
            </a:r>
          </a:p>
        </p:txBody>
      </p:sp>
      <p:sp>
        <p:nvSpPr>
          <p:cNvPr id="350" name="Textfeld 349"/>
          <p:cNvSpPr txBox="1"/>
          <p:nvPr/>
        </p:nvSpPr>
        <p:spPr>
          <a:xfrm rot="-5400000">
            <a:off x="-572127" y="1279791"/>
            <a:ext cx="1511588" cy="338554"/>
          </a:xfrm>
          <a:prstGeom prst="rect">
            <a:avLst/>
          </a:prstGeom>
          <a:noFill/>
        </p:spPr>
        <p:txBody>
          <a:bodyPr wrap="square" rtlCol="0">
            <a:spAutoFit/>
          </a:bodyPr>
          <a:lstStyle/>
          <a:p>
            <a:r>
              <a:rPr lang="de-DE" sz="1600" b="1" dirty="0"/>
              <a:t>1. Sem </a:t>
            </a:r>
            <a:r>
              <a:rPr lang="de-DE" sz="1600" b="1" dirty="0" smtClean="0"/>
              <a:t>Winter</a:t>
            </a:r>
            <a:endParaRPr lang="de-DE" sz="1600" b="1" dirty="0"/>
          </a:p>
        </p:txBody>
      </p:sp>
      <p:sp>
        <p:nvSpPr>
          <p:cNvPr id="195" name="Textfeld 338"/>
          <p:cNvSpPr txBox="1">
            <a:spLocks noChangeArrowheads="1"/>
          </p:cNvSpPr>
          <p:nvPr/>
        </p:nvSpPr>
        <p:spPr bwMode="auto">
          <a:xfrm rot="16200000">
            <a:off x="-596969" y="3270766"/>
            <a:ext cx="1562091"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r>
              <a:rPr lang="de-DE" sz="1600" b="1" dirty="0">
                <a:solidFill>
                  <a:srgbClr val="000000"/>
                </a:solidFill>
                <a:latin typeface="Calibri" pitchFamily="34" charset="0"/>
              </a:rPr>
              <a:t>2. Sem </a:t>
            </a:r>
            <a:r>
              <a:rPr lang="de-DE" sz="1600" b="1" dirty="0" smtClean="0">
                <a:solidFill>
                  <a:srgbClr val="000000"/>
                </a:solidFill>
                <a:latin typeface="Calibri" pitchFamily="34" charset="0"/>
              </a:rPr>
              <a:t>Summer</a:t>
            </a:r>
            <a:endParaRPr lang="de-DE" sz="1600" b="1" dirty="0">
              <a:solidFill>
                <a:srgbClr val="000000"/>
              </a:solidFill>
              <a:latin typeface="Calibri" pitchFamily="34" charset="0"/>
            </a:endParaRPr>
          </a:p>
        </p:txBody>
      </p:sp>
      <p:sp>
        <p:nvSpPr>
          <p:cNvPr id="298" name="Rechteck 297"/>
          <p:cNvSpPr/>
          <p:nvPr/>
        </p:nvSpPr>
        <p:spPr>
          <a:xfrm>
            <a:off x="1539117" y="2698150"/>
            <a:ext cx="1047600" cy="810944"/>
          </a:xfrm>
          <a:prstGeom prst="rect">
            <a:avLst/>
          </a:prstGeom>
          <a:no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pPr>
              <a:spcBef>
                <a:spcPts val="300"/>
              </a:spcBef>
              <a:spcAft>
                <a:spcPts val="300"/>
              </a:spcAft>
            </a:pPr>
            <a:endParaRPr lang="de-DE" sz="1050" dirty="0">
              <a:solidFill>
                <a:schemeClr val="tx1"/>
              </a:solidFill>
            </a:endParaRPr>
          </a:p>
          <a:p>
            <a:pPr>
              <a:spcBef>
                <a:spcPts val="300"/>
              </a:spcBef>
              <a:spcAft>
                <a:spcPts val="300"/>
              </a:spcAft>
            </a:pPr>
            <a:r>
              <a:rPr lang="de-DE" sz="1050" dirty="0">
                <a:solidFill>
                  <a:schemeClr val="tx1"/>
                </a:solidFill>
              </a:rPr>
              <a:t>	</a:t>
            </a:r>
          </a:p>
          <a:p>
            <a:pPr>
              <a:spcBef>
                <a:spcPts val="300"/>
              </a:spcBef>
              <a:spcAft>
                <a:spcPts val="300"/>
              </a:spcAft>
            </a:pPr>
            <a:r>
              <a:rPr lang="de-DE" sz="1050" dirty="0">
                <a:solidFill>
                  <a:schemeClr val="tx1"/>
                </a:solidFill>
              </a:rPr>
              <a:t>Adv. </a:t>
            </a:r>
            <a:r>
              <a:rPr lang="de-DE" sz="1050" dirty="0" err="1">
                <a:solidFill>
                  <a:schemeClr val="tx1"/>
                </a:solidFill>
              </a:rPr>
              <a:t>Sustainability</a:t>
            </a:r>
            <a:r>
              <a:rPr lang="de-DE" sz="1050" dirty="0">
                <a:solidFill>
                  <a:schemeClr val="tx1"/>
                </a:solidFill>
              </a:rPr>
              <a:t> and LCA </a:t>
            </a:r>
            <a:r>
              <a:rPr lang="de-DE" sz="1050" i="1" dirty="0">
                <a:solidFill>
                  <a:srgbClr val="0070C0"/>
                </a:solidFill>
              </a:rPr>
              <a:t>Fröhling</a:t>
            </a:r>
            <a:r>
              <a:rPr lang="de-DE" sz="1050" dirty="0">
                <a:solidFill>
                  <a:schemeClr val="tx1"/>
                </a:solidFill>
              </a:rPr>
              <a:t>      </a:t>
            </a:r>
            <a:r>
              <a:rPr lang="de-DE" sz="1050" i="1" dirty="0">
                <a:solidFill>
                  <a:schemeClr val="tx2">
                    <a:lumMod val="60000"/>
                    <a:lumOff val="40000"/>
                  </a:schemeClr>
                </a:solidFill>
              </a:rPr>
              <a:t>4/6</a:t>
            </a:r>
          </a:p>
        </p:txBody>
      </p:sp>
      <p:sp>
        <p:nvSpPr>
          <p:cNvPr id="299" name="Rechteck 298"/>
          <p:cNvSpPr/>
          <p:nvPr/>
        </p:nvSpPr>
        <p:spPr>
          <a:xfrm>
            <a:off x="4676528" y="4743450"/>
            <a:ext cx="1047600" cy="810944"/>
          </a:xfrm>
          <a:prstGeom prst="rect">
            <a:avLst/>
          </a:prstGeom>
          <a:solidFill>
            <a:schemeClr val="accent6">
              <a:lumMod val="60000"/>
              <a:lumOff val="4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pPr>
              <a:spcBef>
                <a:spcPts val="300"/>
              </a:spcBef>
              <a:spcAft>
                <a:spcPts val="300"/>
              </a:spcAft>
            </a:pPr>
            <a:r>
              <a:rPr lang="de-DE" sz="1100" dirty="0" err="1">
                <a:solidFill>
                  <a:schemeClr val="tx1"/>
                </a:solidFill>
              </a:rPr>
              <a:t>Medicinal</a:t>
            </a:r>
            <a:r>
              <a:rPr lang="de-DE" sz="1100" dirty="0">
                <a:solidFill>
                  <a:schemeClr val="tx1"/>
                </a:solidFill>
              </a:rPr>
              <a:t> and Spice Plants</a:t>
            </a:r>
            <a:r>
              <a:rPr lang="de-DE" sz="1050" i="1" dirty="0">
                <a:solidFill>
                  <a:srgbClr val="0070C0"/>
                </a:solidFill>
              </a:rPr>
              <a:t>     4 SWS          5CP</a:t>
            </a:r>
          </a:p>
        </p:txBody>
      </p:sp>
      <p:sp>
        <p:nvSpPr>
          <p:cNvPr id="224" name="Rechteck 223"/>
          <p:cNvSpPr/>
          <p:nvPr/>
        </p:nvSpPr>
        <p:spPr>
          <a:xfrm>
            <a:off x="435600" y="1543725"/>
            <a:ext cx="1047499" cy="810944"/>
          </a:xfrm>
          <a:prstGeom prst="rect">
            <a:avLst/>
          </a:prstGeom>
          <a:no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pPr>
              <a:spcBef>
                <a:spcPts val="300"/>
              </a:spcBef>
              <a:spcAft>
                <a:spcPts val="300"/>
              </a:spcAft>
            </a:pPr>
            <a:r>
              <a:rPr lang="de-DE" sz="900" dirty="0">
                <a:solidFill>
                  <a:schemeClr val="tx1"/>
                </a:solidFill>
              </a:rPr>
              <a:t>               Einführung Energiewandlung/ Energiewirtschaf</a:t>
            </a:r>
            <a:r>
              <a:rPr lang="de-DE" sz="1050" dirty="0">
                <a:solidFill>
                  <a:schemeClr val="tx1"/>
                </a:solidFill>
              </a:rPr>
              <a:t>t  </a:t>
            </a:r>
            <a:r>
              <a:rPr lang="de-DE" sz="1050" i="1" dirty="0">
                <a:solidFill>
                  <a:srgbClr val="0070C0"/>
                </a:solidFill>
              </a:rPr>
              <a:t>       4 SWS          5CP</a:t>
            </a:r>
          </a:p>
        </p:txBody>
      </p:sp>
      <p:sp>
        <p:nvSpPr>
          <p:cNvPr id="269" name="Rechteck 268"/>
          <p:cNvSpPr/>
          <p:nvPr/>
        </p:nvSpPr>
        <p:spPr>
          <a:xfrm>
            <a:off x="5796136" y="665459"/>
            <a:ext cx="1047499" cy="810944"/>
          </a:xfrm>
          <a:prstGeom prst="rect">
            <a:avLst/>
          </a:prstGeom>
          <a:solidFill>
            <a:schemeClr val="accent6">
              <a:lumMod val="60000"/>
              <a:lumOff val="4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pPr>
              <a:spcBef>
                <a:spcPts val="300"/>
              </a:spcBef>
              <a:spcAft>
                <a:spcPts val="300"/>
              </a:spcAft>
            </a:pPr>
            <a:r>
              <a:rPr lang="de-DE" sz="1050" dirty="0">
                <a:solidFill>
                  <a:schemeClr val="tx1"/>
                </a:solidFill>
              </a:rPr>
              <a:t>Plant Biotechnology     </a:t>
            </a:r>
            <a:r>
              <a:rPr lang="de-DE" sz="1050" i="1" dirty="0">
                <a:solidFill>
                  <a:srgbClr val="0070C0"/>
                </a:solidFill>
              </a:rPr>
              <a:t> 2 SWS          3CP</a:t>
            </a:r>
          </a:p>
        </p:txBody>
      </p:sp>
      <p:sp>
        <p:nvSpPr>
          <p:cNvPr id="295" name="Rechteck 294"/>
          <p:cNvSpPr/>
          <p:nvPr/>
        </p:nvSpPr>
        <p:spPr>
          <a:xfrm>
            <a:off x="4676629" y="5617736"/>
            <a:ext cx="1047499" cy="810944"/>
          </a:xfrm>
          <a:prstGeom prst="rect">
            <a:avLst/>
          </a:prstGeom>
          <a:solidFill>
            <a:schemeClr val="accent6">
              <a:lumMod val="60000"/>
              <a:lumOff val="4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pPr>
              <a:spcBef>
                <a:spcPts val="300"/>
              </a:spcBef>
              <a:spcAft>
                <a:spcPts val="300"/>
              </a:spcAft>
            </a:pPr>
            <a:r>
              <a:rPr lang="de-DE" sz="1050" dirty="0" err="1">
                <a:solidFill>
                  <a:schemeClr val="tx1"/>
                </a:solidFill>
              </a:rPr>
              <a:t>Glycomics</a:t>
            </a:r>
            <a:r>
              <a:rPr lang="de-DE" sz="1050" i="1" dirty="0">
                <a:solidFill>
                  <a:srgbClr val="0070C0"/>
                </a:solidFill>
              </a:rPr>
              <a:t>         3 SWS          3CP</a:t>
            </a:r>
          </a:p>
        </p:txBody>
      </p:sp>
      <p:sp>
        <p:nvSpPr>
          <p:cNvPr id="308" name="Rechteck 307"/>
          <p:cNvSpPr/>
          <p:nvPr/>
        </p:nvSpPr>
        <p:spPr>
          <a:xfrm>
            <a:off x="426722" y="3568331"/>
            <a:ext cx="1047499" cy="810944"/>
          </a:xfrm>
          <a:prstGeom prst="rect">
            <a:avLst/>
          </a:prstGeom>
          <a:no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pPr>
              <a:spcBef>
                <a:spcPts val="300"/>
              </a:spcBef>
              <a:spcAft>
                <a:spcPts val="300"/>
              </a:spcAft>
            </a:pPr>
            <a:r>
              <a:rPr lang="de-DE" sz="900" dirty="0">
                <a:solidFill>
                  <a:schemeClr val="tx1"/>
                </a:solidFill>
              </a:rPr>
              <a:t>Ökobilanzierung Nachwachsender Rohstoffe</a:t>
            </a:r>
            <a:r>
              <a:rPr lang="de-DE" sz="1050" i="1" dirty="0">
                <a:solidFill>
                  <a:schemeClr val="tx2">
                    <a:lumMod val="60000"/>
                    <a:lumOff val="40000"/>
                  </a:schemeClr>
                </a:solidFill>
              </a:rPr>
              <a:t>            4 SWS          5CP</a:t>
            </a:r>
          </a:p>
        </p:txBody>
      </p:sp>
      <p:sp>
        <p:nvSpPr>
          <p:cNvPr id="310" name="Rechteck 309"/>
          <p:cNvSpPr/>
          <p:nvPr/>
        </p:nvSpPr>
        <p:spPr>
          <a:xfrm>
            <a:off x="5796136" y="4743450"/>
            <a:ext cx="1047600" cy="810944"/>
          </a:xfrm>
          <a:prstGeom prst="rect">
            <a:avLst/>
          </a:prstGeom>
          <a:solidFill>
            <a:schemeClr val="accent6">
              <a:lumMod val="60000"/>
              <a:lumOff val="4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pPr>
              <a:spcBef>
                <a:spcPts val="300"/>
              </a:spcBef>
              <a:spcAft>
                <a:spcPts val="300"/>
              </a:spcAft>
            </a:pPr>
            <a:r>
              <a:rPr lang="de-DE" sz="1050" dirty="0">
                <a:solidFill>
                  <a:schemeClr val="tx1"/>
                </a:solidFill>
              </a:rPr>
              <a:t>Forschungs-praktikum</a:t>
            </a:r>
            <a:r>
              <a:rPr lang="de-DE" sz="1050" i="1" dirty="0">
                <a:solidFill>
                  <a:srgbClr val="0070C0"/>
                </a:solidFill>
              </a:rPr>
              <a:t>         4 SWS          5CP</a:t>
            </a:r>
          </a:p>
        </p:txBody>
      </p:sp>
      <p:sp>
        <p:nvSpPr>
          <p:cNvPr id="126" name="Rechteck 125"/>
          <p:cNvSpPr/>
          <p:nvPr/>
        </p:nvSpPr>
        <p:spPr>
          <a:xfrm>
            <a:off x="1547664" y="1545643"/>
            <a:ext cx="1047600" cy="810944"/>
          </a:xfrm>
          <a:prstGeom prst="rect">
            <a:avLst/>
          </a:prstGeom>
          <a:solidFill>
            <a:schemeClr val="bg1"/>
          </a:solid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de-DE" sz="900" dirty="0">
              <a:solidFill>
                <a:schemeClr val="tx1"/>
              </a:solidFill>
            </a:endParaRPr>
          </a:p>
          <a:p>
            <a:r>
              <a:rPr lang="de-DE" sz="900" dirty="0">
                <a:solidFill>
                  <a:schemeClr val="tx1"/>
                </a:solidFill>
              </a:rPr>
              <a:t>Einführung in die Ökonomie von NaWaRo                </a:t>
            </a:r>
            <a:r>
              <a:rPr lang="de-DE" sz="1050" i="1" dirty="0">
                <a:solidFill>
                  <a:srgbClr val="0070C0"/>
                </a:solidFill>
              </a:rPr>
              <a:t>4 SWS          5CP</a:t>
            </a:r>
          </a:p>
        </p:txBody>
      </p:sp>
      <p:sp>
        <p:nvSpPr>
          <p:cNvPr id="130" name="Rechteck 129"/>
          <p:cNvSpPr/>
          <p:nvPr/>
        </p:nvSpPr>
        <p:spPr>
          <a:xfrm>
            <a:off x="5796136" y="2690064"/>
            <a:ext cx="1047600" cy="810944"/>
          </a:xfrm>
          <a:prstGeom prst="rect">
            <a:avLst/>
          </a:prstGeom>
          <a:solidFill>
            <a:schemeClr val="accent6">
              <a:lumMod val="60000"/>
              <a:lumOff val="4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pPr>
              <a:spcBef>
                <a:spcPts val="300"/>
              </a:spcBef>
              <a:spcAft>
                <a:spcPts val="300"/>
              </a:spcAft>
            </a:pPr>
            <a:r>
              <a:rPr lang="de-DE" sz="900" dirty="0">
                <a:solidFill>
                  <a:schemeClr val="tx1"/>
                </a:solidFill>
              </a:rPr>
              <a:t>Biological                </a:t>
            </a:r>
            <a:r>
              <a:rPr lang="de-DE" sz="900" dirty="0" err="1">
                <a:solidFill>
                  <a:schemeClr val="tx1"/>
                </a:solidFill>
              </a:rPr>
              <a:t>materials</a:t>
            </a:r>
            <a:r>
              <a:rPr lang="de-DE" sz="900" dirty="0">
                <a:solidFill>
                  <a:schemeClr val="tx1"/>
                </a:solidFill>
              </a:rPr>
              <a:t>              in </a:t>
            </a:r>
            <a:r>
              <a:rPr lang="de-DE" sz="900" dirty="0" err="1">
                <a:solidFill>
                  <a:schemeClr val="tx1"/>
                </a:solidFill>
              </a:rPr>
              <a:t>nature</a:t>
            </a:r>
            <a:r>
              <a:rPr lang="de-DE" sz="900" dirty="0">
                <a:solidFill>
                  <a:schemeClr val="tx1"/>
                </a:solidFill>
              </a:rPr>
              <a:t> and </a:t>
            </a:r>
            <a:r>
              <a:rPr lang="de-DE" sz="900" dirty="0" err="1">
                <a:solidFill>
                  <a:schemeClr val="tx1"/>
                </a:solidFill>
              </a:rPr>
              <a:t>technology</a:t>
            </a:r>
            <a:r>
              <a:rPr lang="de-DE" sz="900" i="1" dirty="0">
                <a:solidFill>
                  <a:srgbClr val="0070C0"/>
                </a:solidFill>
              </a:rPr>
              <a:t>           </a:t>
            </a:r>
            <a:r>
              <a:rPr lang="de-DE" sz="1100" i="1" dirty="0">
                <a:solidFill>
                  <a:srgbClr val="0070C0"/>
                </a:solidFill>
              </a:rPr>
              <a:t>4 SWS         5CP</a:t>
            </a:r>
          </a:p>
        </p:txBody>
      </p:sp>
      <p:sp>
        <p:nvSpPr>
          <p:cNvPr id="135" name="Rechteck 134"/>
          <p:cNvSpPr/>
          <p:nvPr/>
        </p:nvSpPr>
        <p:spPr>
          <a:xfrm>
            <a:off x="5796136" y="3556695"/>
            <a:ext cx="1047600" cy="810944"/>
          </a:xfrm>
          <a:prstGeom prst="rect">
            <a:avLst/>
          </a:prstGeom>
          <a:solidFill>
            <a:schemeClr val="accent6">
              <a:lumMod val="60000"/>
              <a:lumOff val="4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r>
              <a:rPr lang="de-DE" sz="1050" dirty="0" err="1">
                <a:solidFill>
                  <a:schemeClr val="tx1"/>
                </a:solidFill>
              </a:rPr>
              <a:t>Sustainable</a:t>
            </a:r>
            <a:r>
              <a:rPr lang="de-DE" sz="1050" dirty="0">
                <a:solidFill>
                  <a:schemeClr val="tx1"/>
                </a:solidFill>
              </a:rPr>
              <a:t> Chemistry</a:t>
            </a:r>
          </a:p>
          <a:p>
            <a:r>
              <a:rPr lang="de-DE" sz="1050" i="1" dirty="0">
                <a:solidFill>
                  <a:srgbClr val="0070C0"/>
                </a:solidFill>
              </a:rPr>
              <a:t>3 SWS          5CP</a:t>
            </a:r>
          </a:p>
        </p:txBody>
      </p:sp>
      <p:sp>
        <p:nvSpPr>
          <p:cNvPr id="49" name="Rechteck 48"/>
          <p:cNvSpPr/>
          <p:nvPr/>
        </p:nvSpPr>
        <p:spPr>
          <a:xfrm>
            <a:off x="4676528" y="668418"/>
            <a:ext cx="1047600" cy="810944"/>
          </a:xfrm>
          <a:prstGeom prst="rect">
            <a:avLst/>
          </a:prstGeom>
          <a:solidFill>
            <a:schemeClr val="accent6">
              <a:lumMod val="60000"/>
              <a:lumOff val="4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r>
              <a:rPr lang="de-DE" sz="900" dirty="0">
                <a:solidFill>
                  <a:schemeClr val="tx1"/>
                </a:solidFill>
              </a:rPr>
              <a:t>Genetic Engineering and </a:t>
            </a:r>
            <a:r>
              <a:rPr lang="de-DE" sz="900" dirty="0" err="1">
                <a:solidFill>
                  <a:schemeClr val="tx1"/>
                </a:solidFill>
              </a:rPr>
              <a:t>Synthetic</a:t>
            </a:r>
            <a:r>
              <a:rPr lang="de-DE" sz="900" dirty="0">
                <a:solidFill>
                  <a:schemeClr val="tx1"/>
                </a:solidFill>
              </a:rPr>
              <a:t> </a:t>
            </a:r>
            <a:r>
              <a:rPr lang="de-DE" sz="900" dirty="0" err="1">
                <a:solidFill>
                  <a:schemeClr val="tx1"/>
                </a:solidFill>
              </a:rPr>
              <a:t>Biology</a:t>
            </a:r>
            <a:endParaRPr lang="de-DE" sz="900" dirty="0">
              <a:solidFill>
                <a:schemeClr val="tx1"/>
              </a:solidFill>
            </a:endParaRPr>
          </a:p>
          <a:p>
            <a:r>
              <a:rPr lang="de-DE" sz="1050" i="1" dirty="0">
                <a:solidFill>
                  <a:srgbClr val="0070C0"/>
                </a:solidFill>
              </a:rPr>
              <a:t>4 SWS          5CP</a:t>
            </a:r>
          </a:p>
        </p:txBody>
      </p:sp>
      <p:sp>
        <p:nvSpPr>
          <p:cNvPr id="50" name="Rechteck 49"/>
          <p:cNvSpPr/>
          <p:nvPr/>
        </p:nvSpPr>
        <p:spPr>
          <a:xfrm>
            <a:off x="4676528" y="3554160"/>
            <a:ext cx="1047600" cy="810944"/>
          </a:xfrm>
          <a:prstGeom prst="rect">
            <a:avLst/>
          </a:prstGeom>
          <a:solidFill>
            <a:schemeClr val="accent6">
              <a:lumMod val="60000"/>
              <a:lumOff val="4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pPr>
              <a:spcBef>
                <a:spcPts val="300"/>
              </a:spcBef>
              <a:spcAft>
                <a:spcPts val="300"/>
              </a:spcAft>
            </a:pPr>
            <a:r>
              <a:rPr lang="de-DE" sz="1050" dirty="0">
                <a:solidFill>
                  <a:schemeClr val="tx1"/>
                </a:solidFill>
              </a:rPr>
              <a:t>Enzyme Engineering        </a:t>
            </a:r>
            <a:r>
              <a:rPr lang="de-DE" sz="1050" i="1" dirty="0">
                <a:solidFill>
                  <a:srgbClr val="0070C0"/>
                </a:solidFill>
              </a:rPr>
              <a:t>4 SWS          5CP</a:t>
            </a:r>
          </a:p>
        </p:txBody>
      </p:sp>
      <p:sp>
        <p:nvSpPr>
          <p:cNvPr id="51" name="Rechteck 50"/>
          <p:cNvSpPr/>
          <p:nvPr/>
        </p:nvSpPr>
        <p:spPr>
          <a:xfrm>
            <a:off x="4676528" y="2690064"/>
            <a:ext cx="1047600" cy="810944"/>
          </a:xfrm>
          <a:prstGeom prst="rect">
            <a:avLst/>
          </a:prstGeom>
          <a:solidFill>
            <a:schemeClr val="accent6">
              <a:lumMod val="60000"/>
              <a:lumOff val="4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r>
              <a:rPr lang="de-DE" sz="1050" dirty="0">
                <a:solidFill>
                  <a:schemeClr val="tx1"/>
                </a:solidFill>
              </a:rPr>
              <a:t>Regulation      </a:t>
            </a:r>
            <a:r>
              <a:rPr lang="de-DE" sz="1050" dirty="0" err="1">
                <a:solidFill>
                  <a:schemeClr val="tx1"/>
                </a:solidFill>
              </a:rPr>
              <a:t>of</a:t>
            </a:r>
            <a:r>
              <a:rPr lang="de-DE" sz="1050" dirty="0">
                <a:solidFill>
                  <a:schemeClr val="tx1"/>
                </a:solidFill>
              </a:rPr>
              <a:t> </a:t>
            </a:r>
            <a:r>
              <a:rPr lang="de-DE" sz="1050" dirty="0" err="1">
                <a:solidFill>
                  <a:schemeClr val="tx1"/>
                </a:solidFill>
              </a:rPr>
              <a:t>Microbial</a:t>
            </a:r>
            <a:r>
              <a:rPr lang="de-DE" sz="1050" dirty="0">
                <a:solidFill>
                  <a:schemeClr val="tx1"/>
                </a:solidFill>
              </a:rPr>
              <a:t> </a:t>
            </a:r>
            <a:r>
              <a:rPr lang="de-DE" sz="1050" dirty="0" err="1">
                <a:solidFill>
                  <a:schemeClr val="tx1"/>
                </a:solidFill>
              </a:rPr>
              <a:t>Metabolism</a:t>
            </a:r>
            <a:endParaRPr lang="de-DE" sz="1050" dirty="0">
              <a:solidFill>
                <a:schemeClr val="tx1"/>
              </a:solidFill>
            </a:endParaRPr>
          </a:p>
          <a:p>
            <a:r>
              <a:rPr lang="de-DE" sz="1050" i="1" dirty="0">
                <a:solidFill>
                  <a:srgbClr val="0070C0"/>
                </a:solidFill>
              </a:rPr>
              <a:t>2 SWS          3CP</a:t>
            </a:r>
          </a:p>
        </p:txBody>
      </p:sp>
      <p:sp>
        <p:nvSpPr>
          <p:cNvPr id="52" name="Rechteck 51"/>
          <p:cNvSpPr/>
          <p:nvPr/>
        </p:nvSpPr>
        <p:spPr>
          <a:xfrm>
            <a:off x="4676528" y="1537518"/>
            <a:ext cx="1047600" cy="810944"/>
          </a:xfrm>
          <a:prstGeom prst="rect">
            <a:avLst/>
          </a:prstGeom>
          <a:solidFill>
            <a:schemeClr val="accent6">
              <a:lumMod val="60000"/>
              <a:lumOff val="4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r>
              <a:rPr lang="de-DE" sz="1050" dirty="0">
                <a:solidFill>
                  <a:schemeClr val="tx1"/>
                </a:solidFill>
              </a:rPr>
              <a:t>Methods         </a:t>
            </a:r>
            <a:r>
              <a:rPr lang="de-DE" sz="1050" dirty="0" err="1">
                <a:solidFill>
                  <a:schemeClr val="tx1"/>
                </a:solidFill>
              </a:rPr>
              <a:t>of</a:t>
            </a:r>
            <a:r>
              <a:rPr lang="de-DE" sz="1050" dirty="0">
                <a:solidFill>
                  <a:schemeClr val="tx1"/>
                </a:solidFill>
              </a:rPr>
              <a:t> </a:t>
            </a:r>
            <a:r>
              <a:rPr lang="de-DE" sz="1050" dirty="0" err="1">
                <a:solidFill>
                  <a:schemeClr val="tx1"/>
                </a:solidFill>
              </a:rPr>
              <a:t>Synthetic</a:t>
            </a:r>
            <a:r>
              <a:rPr lang="de-DE" sz="1050" dirty="0">
                <a:solidFill>
                  <a:schemeClr val="tx1"/>
                </a:solidFill>
              </a:rPr>
              <a:t> </a:t>
            </a:r>
            <a:r>
              <a:rPr lang="de-DE" sz="1050" dirty="0" err="1">
                <a:solidFill>
                  <a:schemeClr val="tx1"/>
                </a:solidFill>
              </a:rPr>
              <a:t>Biology</a:t>
            </a:r>
            <a:endParaRPr lang="de-DE" sz="1050" dirty="0">
              <a:solidFill>
                <a:schemeClr val="tx1"/>
              </a:solidFill>
            </a:endParaRPr>
          </a:p>
          <a:p>
            <a:r>
              <a:rPr lang="de-DE" sz="1050" i="1" dirty="0">
                <a:solidFill>
                  <a:srgbClr val="0070C0"/>
                </a:solidFill>
              </a:rPr>
              <a:t>5 P                5CP</a:t>
            </a:r>
          </a:p>
        </p:txBody>
      </p:sp>
      <p:sp>
        <p:nvSpPr>
          <p:cNvPr id="2" name="Textfeld 1">
            <a:extLst>
              <a:ext uri="{FF2B5EF4-FFF2-40B4-BE49-F238E27FC236}">
                <a16:creationId xmlns:a16="http://schemas.microsoft.com/office/drawing/2014/main" id="{B7326FE2-3AEF-4D10-B537-56498F7BC5D8}"/>
              </a:ext>
            </a:extLst>
          </p:cNvPr>
          <p:cNvSpPr txBox="1"/>
          <p:nvPr/>
        </p:nvSpPr>
        <p:spPr>
          <a:xfrm>
            <a:off x="956904" y="2678379"/>
            <a:ext cx="792088" cy="215444"/>
          </a:xfrm>
          <a:prstGeom prst="rect">
            <a:avLst/>
          </a:prstGeom>
          <a:noFill/>
        </p:spPr>
        <p:txBody>
          <a:bodyPr wrap="square" rtlCol="0">
            <a:spAutoFit/>
          </a:bodyPr>
          <a:lstStyle/>
          <a:p>
            <a:r>
              <a:rPr lang="de-DE" sz="800" dirty="0"/>
              <a:t>WZ1102</a:t>
            </a:r>
          </a:p>
        </p:txBody>
      </p:sp>
      <p:sp>
        <p:nvSpPr>
          <p:cNvPr id="54" name="Textfeld 53">
            <a:extLst>
              <a:ext uri="{FF2B5EF4-FFF2-40B4-BE49-F238E27FC236}">
                <a16:creationId xmlns:a16="http://schemas.microsoft.com/office/drawing/2014/main" id="{F92E2326-B478-4D1C-B7A9-CE568028598C}"/>
              </a:ext>
            </a:extLst>
          </p:cNvPr>
          <p:cNvSpPr txBox="1"/>
          <p:nvPr/>
        </p:nvSpPr>
        <p:spPr>
          <a:xfrm>
            <a:off x="2140302" y="2673842"/>
            <a:ext cx="792088" cy="215444"/>
          </a:xfrm>
          <a:prstGeom prst="rect">
            <a:avLst/>
          </a:prstGeom>
          <a:noFill/>
        </p:spPr>
        <p:txBody>
          <a:bodyPr wrap="square" rtlCol="0">
            <a:spAutoFit/>
          </a:bodyPr>
          <a:lstStyle/>
          <a:p>
            <a:r>
              <a:rPr lang="de-DE" sz="800" dirty="0"/>
              <a:t>CS0120</a:t>
            </a:r>
          </a:p>
        </p:txBody>
      </p:sp>
      <p:sp>
        <p:nvSpPr>
          <p:cNvPr id="55" name="Rechteck 54">
            <a:extLst>
              <a:ext uri="{FF2B5EF4-FFF2-40B4-BE49-F238E27FC236}">
                <a16:creationId xmlns:a16="http://schemas.microsoft.com/office/drawing/2014/main" id="{4C5C510E-0C62-4CBC-94FF-57F337E08C94}"/>
              </a:ext>
            </a:extLst>
          </p:cNvPr>
          <p:cNvSpPr/>
          <p:nvPr/>
        </p:nvSpPr>
        <p:spPr>
          <a:xfrm>
            <a:off x="428157" y="2695459"/>
            <a:ext cx="1047499" cy="810944"/>
          </a:xfrm>
          <a:prstGeom prst="rect">
            <a:avLst/>
          </a:prstGeom>
          <a:no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pPr>
              <a:spcBef>
                <a:spcPts val="300"/>
              </a:spcBef>
              <a:spcAft>
                <a:spcPts val="300"/>
              </a:spcAft>
            </a:pPr>
            <a:endParaRPr lang="de-DE" sz="1100" dirty="0">
              <a:solidFill>
                <a:schemeClr val="tx1"/>
              </a:solidFill>
            </a:endParaRPr>
          </a:p>
          <a:p>
            <a:pPr>
              <a:spcBef>
                <a:spcPts val="300"/>
              </a:spcBef>
              <a:spcAft>
                <a:spcPts val="300"/>
              </a:spcAft>
            </a:pPr>
            <a:endParaRPr lang="de-DE" sz="1100" dirty="0">
              <a:solidFill>
                <a:schemeClr val="tx1"/>
              </a:solidFill>
            </a:endParaRPr>
          </a:p>
          <a:p>
            <a:pPr>
              <a:spcBef>
                <a:spcPts val="300"/>
              </a:spcBef>
              <a:spcAft>
                <a:spcPts val="300"/>
              </a:spcAft>
            </a:pPr>
            <a:r>
              <a:rPr lang="de-DE" sz="900" dirty="0">
                <a:solidFill>
                  <a:schemeClr val="tx1"/>
                </a:solidFill>
              </a:rPr>
              <a:t>Nachwachsende Rohstoffe und Agroökosysteme</a:t>
            </a:r>
            <a:r>
              <a:rPr lang="de-DE" sz="900" i="1" dirty="0">
                <a:solidFill>
                  <a:srgbClr val="0070C0"/>
                </a:solidFill>
              </a:rPr>
              <a:t>          </a:t>
            </a:r>
            <a:r>
              <a:rPr lang="de-DE" sz="1050" i="1" dirty="0">
                <a:solidFill>
                  <a:srgbClr val="0070C0"/>
                </a:solidFill>
              </a:rPr>
              <a:t>4 SWS          5CP</a:t>
            </a:r>
          </a:p>
        </p:txBody>
      </p:sp>
      <p:sp>
        <p:nvSpPr>
          <p:cNvPr id="56" name="Textfeld 55">
            <a:extLst>
              <a:ext uri="{FF2B5EF4-FFF2-40B4-BE49-F238E27FC236}">
                <a16:creationId xmlns:a16="http://schemas.microsoft.com/office/drawing/2014/main" id="{5B54C5FD-FE5D-47C9-8761-F23068E4247E}"/>
              </a:ext>
            </a:extLst>
          </p:cNvPr>
          <p:cNvSpPr txBox="1"/>
          <p:nvPr/>
        </p:nvSpPr>
        <p:spPr>
          <a:xfrm>
            <a:off x="971600" y="3564072"/>
            <a:ext cx="792088" cy="215444"/>
          </a:xfrm>
          <a:prstGeom prst="rect">
            <a:avLst/>
          </a:prstGeom>
          <a:noFill/>
        </p:spPr>
        <p:txBody>
          <a:bodyPr wrap="square" rtlCol="0">
            <a:spAutoFit/>
          </a:bodyPr>
          <a:lstStyle/>
          <a:p>
            <a:r>
              <a:rPr lang="de-DE" sz="800" dirty="0"/>
              <a:t>WZ1105</a:t>
            </a:r>
          </a:p>
        </p:txBody>
      </p:sp>
      <p:sp>
        <p:nvSpPr>
          <p:cNvPr id="57" name="Textfeld 56">
            <a:extLst>
              <a:ext uri="{FF2B5EF4-FFF2-40B4-BE49-F238E27FC236}">
                <a16:creationId xmlns:a16="http://schemas.microsoft.com/office/drawing/2014/main" id="{A6DDF64D-5415-45E3-8BBD-96CCF34E9FE5}"/>
              </a:ext>
            </a:extLst>
          </p:cNvPr>
          <p:cNvSpPr txBox="1"/>
          <p:nvPr/>
        </p:nvSpPr>
        <p:spPr>
          <a:xfrm>
            <a:off x="971600" y="658218"/>
            <a:ext cx="792088" cy="215444"/>
          </a:xfrm>
          <a:prstGeom prst="rect">
            <a:avLst/>
          </a:prstGeom>
          <a:noFill/>
        </p:spPr>
        <p:txBody>
          <a:bodyPr wrap="square" rtlCol="0">
            <a:spAutoFit/>
          </a:bodyPr>
          <a:lstStyle/>
          <a:p>
            <a:r>
              <a:rPr lang="de-DE" sz="800" dirty="0"/>
              <a:t>WZ1101</a:t>
            </a:r>
          </a:p>
        </p:txBody>
      </p:sp>
      <p:sp>
        <p:nvSpPr>
          <p:cNvPr id="58" name="Textfeld 57">
            <a:extLst>
              <a:ext uri="{FF2B5EF4-FFF2-40B4-BE49-F238E27FC236}">
                <a16:creationId xmlns:a16="http://schemas.microsoft.com/office/drawing/2014/main" id="{3258B4FE-1CA4-45E0-B33C-2B7EF70A6419}"/>
              </a:ext>
            </a:extLst>
          </p:cNvPr>
          <p:cNvSpPr txBox="1"/>
          <p:nvPr/>
        </p:nvSpPr>
        <p:spPr>
          <a:xfrm>
            <a:off x="971600" y="1534830"/>
            <a:ext cx="792088" cy="215444"/>
          </a:xfrm>
          <a:prstGeom prst="rect">
            <a:avLst/>
          </a:prstGeom>
          <a:noFill/>
        </p:spPr>
        <p:txBody>
          <a:bodyPr wrap="square" rtlCol="0">
            <a:spAutoFit/>
          </a:bodyPr>
          <a:lstStyle/>
          <a:p>
            <a:r>
              <a:rPr lang="de-DE" sz="800" dirty="0"/>
              <a:t>WZ1180</a:t>
            </a:r>
          </a:p>
        </p:txBody>
      </p:sp>
      <p:sp>
        <p:nvSpPr>
          <p:cNvPr id="59" name="Rechteck 58">
            <a:extLst>
              <a:ext uri="{FF2B5EF4-FFF2-40B4-BE49-F238E27FC236}">
                <a16:creationId xmlns:a16="http://schemas.microsoft.com/office/drawing/2014/main" id="{F527CDBF-76E9-4FDC-9024-647F36410A56}"/>
              </a:ext>
            </a:extLst>
          </p:cNvPr>
          <p:cNvSpPr/>
          <p:nvPr/>
        </p:nvSpPr>
        <p:spPr>
          <a:xfrm>
            <a:off x="453787" y="4736995"/>
            <a:ext cx="1047499" cy="810944"/>
          </a:xfrm>
          <a:prstGeom prst="rect">
            <a:avLst/>
          </a:prstGeom>
          <a:no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pPr>
              <a:spcBef>
                <a:spcPts val="300"/>
              </a:spcBef>
              <a:spcAft>
                <a:spcPts val="300"/>
              </a:spcAft>
            </a:pPr>
            <a:endParaRPr lang="de-DE" sz="1100" dirty="0">
              <a:solidFill>
                <a:schemeClr val="tx1"/>
              </a:solidFill>
            </a:endParaRPr>
          </a:p>
          <a:p>
            <a:pPr>
              <a:spcBef>
                <a:spcPts val="300"/>
              </a:spcBef>
              <a:spcAft>
                <a:spcPts val="300"/>
              </a:spcAft>
            </a:pPr>
            <a:endParaRPr lang="de-DE" sz="1100" dirty="0">
              <a:solidFill>
                <a:schemeClr val="tx1"/>
              </a:solidFill>
            </a:endParaRPr>
          </a:p>
          <a:p>
            <a:pPr>
              <a:spcBef>
                <a:spcPts val="300"/>
              </a:spcBef>
              <a:spcAft>
                <a:spcPts val="300"/>
              </a:spcAft>
            </a:pPr>
            <a:r>
              <a:rPr lang="de-DE" sz="900" dirty="0">
                <a:solidFill>
                  <a:schemeClr val="tx1"/>
                </a:solidFill>
              </a:rPr>
              <a:t>Nachwachsende Rohstoffe und Naturschutz</a:t>
            </a:r>
            <a:r>
              <a:rPr lang="de-DE" sz="900" i="1" dirty="0">
                <a:solidFill>
                  <a:srgbClr val="0070C0"/>
                </a:solidFill>
              </a:rPr>
              <a:t>          </a:t>
            </a:r>
            <a:r>
              <a:rPr lang="de-DE" sz="1050" i="1" dirty="0">
                <a:solidFill>
                  <a:srgbClr val="0070C0"/>
                </a:solidFill>
              </a:rPr>
              <a:t>4 SWS          5CP</a:t>
            </a:r>
          </a:p>
        </p:txBody>
      </p:sp>
      <p:sp>
        <p:nvSpPr>
          <p:cNvPr id="60" name="Textfeld 59">
            <a:extLst>
              <a:ext uri="{FF2B5EF4-FFF2-40B4-BE49-F238E27FC236}">
                <a16:creationId xmlns:a16="http://schemas.microsoft.com/office/drawing/2014/main" id="{99910655-E0AA-4150-912A-6FD4BC45E99A}"/>
              </a:ext>
            </a:extLst>
          </p:cNvPr>
          <p:cNvSpPr txBox="1"/>
          <p:nvPr/>
        </p:nvSpPr>
        <p:spPr>
          <a:xfrm>
            <a:off x="971600" y="4725217"/>
            <a:ext cx="792088" cy="215444"/>
          </a:xfrm>
          <a:prstGeom prst="rect">
            <a:avLst/>
          </a:prstGeom>
          <a:noFill/>
        </p:spPr>
        <p:txBody>
          <a:bodyPr wrap="square" rtlCol="0">
            <a:spAutoFit/>
          </a:bodyPr>
          <a:lstStyle/>
          <a:p>
            <a:r>
              <a:rPr lang="de-DE" sz="800" dirty="0"/>
              <a:t>WZ1020</a:t>
            </a:r>
          </a:p>
        </p:txBody>
      </p:sp>
      <p:sp>
        <p:nvSpPr>
          <p:cNvPr id="61" name="Textfeld 60">
            <a:extLst>
              <a:ext uri="{FF2B5EF4-FFF2-40B4-BE49-F238E27FC236}">
                <a16:creationId xmlns:a16="http://schemas.microsoft.com/office/drawing/2014/main" id="{6440D680-89CD-47C2-A4D2-882E244B4758}"/>
              </a:ext>
            </a:extLst>
          </p:cNvPr>
          <p:cNvSpPr txBox="1"/>
          <p:nvPr/>
        </p:nvSpPr>
        <p:spPr>
          <a:xfrm>
            <a:off x="6420295" y="646696"/>
            <a:ext cx="792088" cy="215444"/>
          </a:xfrm>
          <a:prstGeom prst="rect">
            <a:avLst/>
          </a:prstGeom>
          <a:noFill/>
        </p:spPr>
        <p:txBody>
          <a:bodyPr wrap="square" rtlCol="0">
            <a:spAutoFit/>
          </a:bodyPr>
          <a:lstStyle/>
          <a:p>
            <a:r>
              <a:rPr lang="de-DE" sz="800" dirty="0"/>
              <a:t>CS0018</a:t>
            </a:r>
          </a:p>
        </p:txBody>
      </p:sp>
      <p:sp>
        <p:nvSpPr>
          <p:cNvPr id="62" name="Textfeld 61">
            <a:extLst>
              <a:ext uri="{FF2B5EF4-FFF2-40B4-BE49-F238E27FC236}">
                <a16:creationId xmlns:a16="http://schemas.microsoft.com/office/drawing/2014/main" id="{059F8B53-E698-4B6B-BC11-D36F5073812A}"/>
              </a:ext>
            </a:extLst>
          </p:cNvPr>
          <p:cNvSpPr txBox="1"/>
          <p:nvPr/>
        </p:nvSpPr>
        <p:spPr>
          <a:xfrm>
            <a:off x="5287003" y="5607895"/>
            <a:ext cx="792088" cy="215444"/>
          </a:xfrm>
          <a:prstGeom prst="rect">
            <a:avLst/>
          </a:prstGeom>
          <a:noFill/>
        </p:spPr>
        <p:txBody>
          <a:bodyPr wrap="square" rtlCol="0">
            <a:spAutoFit/>
          </a:bodyPr>
          <a:lstStyle/>
          <a:p>
            <a:r>
              <a:rPr lang="de-DE" sz="800" dirty="0"/>
              <a:t>CS0020</a:t>
            </a:r>
          </a:p>
        </p:txBody>
      </p:sp>
      <p:sp>
        <p:nvSpPr>
          <p:cNvPr id="63" name="Textfeld 62">
            <a:extLst>
              <a:ext uri="{FF2B5EF4-FFF2-40B4-BE49-F238E27FC236}">
                <a16:creationId xmlns:a16="http://schemas.microsoft.com/office/drawing/2014/main" id="{67012DE5-5154-4F93-82F6-8510F1F66380}"/>
              </a:ext>
            </a:extLst>
          </p:cNvPr>
          <p:cNvSpPr txBox="1"/>
          <p:nvPr/>
        </p:nvSpPr>
        <p:spPr>
          <a:xfrm>
            <a:off x="5220072" y="4725217"/>
            <a:ext cx="792088" cy="215444"/>
          </a:xfrm>
          <a:prstGeom prst="rect">
            <a:avLst/>
          </a:prstGeom>
          <a:noFill/>
        </p:spPr>
        <p:txBody>
          <a:bodyPr wrap="square" rtlCol="0">
            <a:spAutoFit/>
          </a:bodyPr>
          <a:lstStyle/>
          <a:p>
            <a:r>
              <a:rPr lang="de-DE" sz="800" dirty="0"/>
              <a:t>WZ1120</a:t>
            </a:r>
          </a:p>
        </p:txBody>
      </p:sp>
      <p:sp>
        <p:nvSpPr>
          <p:cNvPr id="64" name="Textfeld 63">
            <a:extLst>
              <a:ext uri="{FF2B5EF4-FFF2-40B4-BE49-F238E27FC236}">
                <a16:creationId xmlns:a16="http://schemas.microsoft.com/office/drawing/2014/main" id="{640A2334-315E-41A8-B9F7-9D91073B6BB3}"/>
              </a:ext>
            </a:extLst>
          </p:cNvPr>
          <p:cNvSpPr txBox="1"/>
          <p:nvPr/>
        </p:nvSpPr>
        <p:spPr>
          <a:xfrm>
            <a:off x="6372200" y="4721880"/>
            <a:ext cx="792088" cy="215444"/>
          </a:xfrm>
          <a:prstGeom prst="rect">
            <a:avLst/>
          </a:prstGeom>
          <a:noFill/>
        </p:spPr>
        <p:txBody>
          <a:bodyPr wrap="square" rtlCol="0">
            <a:spAutoFit/>
          </a:bodyPr>
          <a:lstStyle/>
          <a:p>
            <a:r>
              <a:rPr lang="de-DE" sz="800" dirty="0"/>
              <a:t>WZ1192</a:t>
            </a:r>
          </a:p>
        </p:txBody>
      </p:sp>
      <p:sp>
        <p:nvSpPr>
          <p:cNvPr id="66" name="Textfeld 65">
            <a:extLst>
              <a:ext uri="{FF2B5EF4-FFF2-40B4-BE49-F238E27FC236}">
                <a16:creationId xmlns:a16="http://schemas.microsoft.com/office/drawing/2014/main" id="{DAFC1AEB-1F1A-40DF-9776-9F75B2A57A40}"/>
              </a:ext>
            </a:extLst>
          </p:cNvPr>
          <p:cNvSpPr txBox="1"/>
          <p:nvPr/>
        </p:nvSpPr>
        <p:spPr>
          <a:xfrm>
            <a:off x="5292080" y="1533587"/>
            <a:ext cx="792088" cy="215444"/>
          </a:xfrm>
          <a:prstGeom prst="rect">
            <a:avLst/>
          </a:prstGeom>
          <a:noFill/>
        </p:spPr>
        <p:txBody>
          <a:bodyPr wrap="square" rtlCol="0">
            <a:spAutoFit/>
          </a:bodyPr>
          <a:lstStyle/>
          <a:p>
            <a:r>
              <a:rPr lang="de-DE" sz="800" dirty="0"/>
              <a:t>CS0016</a:t>
            </a:r>
          </a:p>
        </p:txBody>
      </p:sp>
      <p:sp>
        <p:nvSpPr>
          <p:cNvPr id="67" name="Textfeld 66">
            <a:extLst>
              <a:ext uri="{FF2B5EF4-FFF2-40B4-BE49-F238E27FC236}">
                <a16:creationId xmlns:a16="http://schemas.microsoft.com/office/drawing/2014/main" id="{21BF8588-F669-451A-8F49-B063E5D7D361}"/>
              </a:ext>
            </a:extLst>
          </p:cNvPr>
          <p:cNvSpPr txBox="1"/>
          <p:nvPr/>
        </p:nvSpPr>
        <p:spPr>
          <a:xfrm>
            <a:off x="5292080" y="656560"/>
            <a:ext cx="792088" cy="215444"/>
          </a:xfrm>
          <a:prstGeom prst="rect">
            <a:avLst/>
          </a:prstGeom>
          <a:noFill/>
        </p:spPr>
        <p:txBody>
          <a:bodyPr wrap="square" rtlCol="0">
            <a:spAutoFit/>
          </a:bodyPr>
          <a:lstStyle/>
          <a:p>
            <a:r>
              <a:rPr lang="de-DE" sz="800" dirty="0"/>
              <a:t>CS0006</a:t>
            </a:r>
          </a:p>
        </p:txBody>
      </p:sp>
      <p:sp>
        <p:nvSpPr>
          <p:cNvPr id="74" name="Textfeld 73">
            <a:extLst>
              <a:ext uri="{FF2B5EF4-FFF2-40B4-BE49-F238E27FC236}">
                <a16:creationId xmlns:a16="http://schemas.microsoft.com/office/drawing/2014/main" id="{5B4F5C5F-E254-4509-B2DD-7BB31EEF0936}"/>
              </a:ext>
            </a:extLst>
          </p:cNvPr>
          <p:cNvSpPr txBox="1"/>
          <p:nvPr/>
        </p:nvSpPr>
        <p:spPr>
          <a:xfrm>
            <a:off x="6352145" y="3538261"/>
            <a:ext cx="792088" cy="215444"/>
          </a:xfrm>
          <a:prstGeom prst="rect">
            <a:avLst/>
          </a:prstGeom>
          <a:noFill/>
        </p:spPr>
        <p:txBody>
          <a:bodyPr wrap="square" rtlCol="0">
            <a:spAutoFit/>
          </a:bodyPr>
          <a:lstStyle/>
          <a:p>
            <a:r>
              <a:rPr lang="de-DE" sz="800" dirty="0"/>
              <a:t>WZ1157</a:t>
            </a:r>
          </a:p>
        </p:txBody>
      </p:sp>
      <p:sp>
        <p:nvSpPr>
          <p:cNvPr id="75" name="Textfeld 74">
            <a:extLst>
              <a:ext uri="{FF2B5EF4-FFF2-40B4-BE49-F238E27FC236}">
                <a16:creationId xmlns:a16="http://schemas.microsoft.com/office/drawing/2014/main" id="{AE5035F6-4E78-455E-83BA-1E12A662F010}"/>
              </a:ext>
            </a:extLst>
          </p:cNvPr>
          <p:cNvSpPr txBox="1"/>
          <p:nvPr/>
        </p:nvSpPr>
        <p:spPr>
          <a:xfrm>
            <a:off x="6372200" y="2668714"/>
            <a:ext cx="792088" cy="215444"/>
          </a:xfrm>
          <a:prstGeom prst="rect">
            <a:avLst/>
          </a:prstGeom>
          <a:noFill/>
        </p:spPr>
        <p:txBody>
          <a:bodyPr wrap="square" rtlCol="0">
            <a:spAutoFit/>
          </a:bodyPr>
          <a:lstStyle/>
          <a:p>
            <a:r>
              <a:rPr lang="de-DE" sz="800" dirty="0"/>
              <a:t>WZ1290</a:t>
            </a:r>
          </a:p>
        </p:txBody>
      </p:sp>
      <p:sp>
        <p:nvSpPr>
          <p:cNvPr id="76" name="Textfeld 75">
            <a:extLst>
              <a:ext uri="{FF2B5EF4-FFF2-40B4-BE49-F238E27FC236}">
                <a16:creationId xmlns:a16="http://schemas.microsoft.com/office/drawing/2014/main" id="{5D4C2451-C4D3-4979-BBB9-C16A2193CD81}"/>
              </a:ext>
            </a:extLst>
          </p:cNvPr>
          <p:cNvSpPr txBox="1"/>
          <p:nvPr/>
        </p:nvSpPr>
        <p:spPr>
          <a:xfrm>
            <a:off x="5268556" y="2658999"/>
            <a:ext cx="792088" cy="215444"/>
          </a:xfrm>
          <a:prstGeom prst="rect">
            <a:avLst/>
          </a:prstGeom>
          <a:noFill/>
        </p:spPr>
        <p:txBody>
          <a:bodyPr wrap="square" rtlCol="0">
            <a:spAutoFit/>
          </a:bodyPr>
          <a:lstStyle/>
          <a:p>
            <a:r>
              <a:rPr lang="de-DE" sz="800" dirty="0"/>
              <a:t>CS0017</a:t>
            </a:r>
          </a:p>
        </p:txBody>
      </p:sp>
      <p:sp>
        <p:nvSpPr>
          <p:cNvPr id="78" name="Textfeld 77">
            <a:extLst>
              <a:ext uri="{FF2B5EF4-FFF2-40B4-BE49-F238E27FC236}">
                <a16:creationId xmlns:a16="http://schemas.microsoft.com/office/drawing/2014/main" id="{FE149A9D-185E-4732-AD58-93B3F2443E84}"/>
              </a:ext>
            </a:extLst>
          </p:cNvPr>
          <p:cNvSpPr txBox="1"/>
          <p:nvPr/>
        </p:nvSpPr>
        <p:spPr>
          <a:xfrm>
            <a:off x="5281742" y="3550836"/>
            <a:ext cx="792088" cy="215444"/>
          </a:xfrm>
          <a:prstGeom prst="rect">
            <a:avLst/>
          </a:prstGeom>
          <a:noFill/>
        </p:spPr>
        <p:txBody>
          <a:bodyPr wrap="square" rtlCol="0">
            <a:spAutoFit/>
          </a:bodyPr>
          <a:lstStyle/>
          <a:p>
            <a:r>
              <a:rPr lang="de-DE" sz="800" dirty="0"/>
              <a:t>CS0008</a:t>
            </a:r>
          </a:p>
        </p:txBody>
      </p:sp>
      <p:sp>
        <p:nvSpPr>
          <p:cNvPr id="79" name="Rechteck 78">
            <a:extLst>
              <a:ext uri="{FF2B5EF4-FFF2-40B4-BE49-F238E27FC236}">
                <a16:creationId xmlns:a16="http://schemas.microsoft.com/office/drawing/2014/main" id="{31863416-7FCD-4FF9-808E-0925EAF3E020}"/>
              </a:ext>
            </a:extLst>
          </p:cNvPr>
          <p:cNvSpPr/>
          <p:nvPr/>
        </p:nvSpPr>
        <p:spPr>
          <a:xfrm>
            <a:off x="1539117" y="3573016"/>
            <a:ext cx="1047600" cy="810944"/>
          </a:xfrm>
          <a:prstGeom prst="rect">
            <a:avLst/>
          </a:prstGeom>
          <a:solidFill>
            <a:schemeClr val="bg1"/>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de-DE" sz="1100" dirty="0">
                <a:solidFill>
                  <a:prstClr val="black"/>
                </a:solidFill>
              </a:rPr>
              <a:t>Wahlmodule</a:t>
            </a:r>
          </a:p>
          <a:p>
            <a:pPr lvl="0" algn="ctr"/>
            <a:r>
              <a:rPr lang="de-DE" sz="1100" dirty="0" err="1">
                <a:solidFill>
                  <a:prstClr val="black"/>
                </a:solidFill>
              </a:rPr>
              <a:t>Chem.Nutzung</a:t>
            </a:r>
            <a:r>
              <a:rPr lang="de-DE" sz="1100" dirty="0">
                <a:solidFill>
                  <a:prstClr val="black"/>
                </a:solidFill>
              </a:rPr>
              <a:t/>
            </a:r>
            <a:br>
              <a:rPr lang="de-DE" sz="1100" dirty="0">
                <a:solidFill>
                  <a:prstClr val="black"/>
                </a:solidFill>
              </a:rPr>
            </a:br>
            <a:r>
              <a:rPr lang="de-DE" sz="1100" i="1" dirty="0" err="1">
                <a:solidFill>
                  <a:prstClr val="black"/>
                </a:solidFill>
              </a:rPr>
              <a:t>Electives</a:t>
            </a:r>
            <a:endParaRPr lang="de-DE" sz="1100" i="1" dirty="0">
              <a:solidFill>
                <a:prstClr val="black"/>
              </a:solidFill>
            </a:endParaRPr>
          </a:p>
          <a:p>
            <a:pPr lvl="0" algn="ctr"/>
            <a:r>
              <a:rPr lang="de-DE" sz="1100" i="1" dirty="0">
                <a:solidFill>
                  <a:prstClr val="black"/>
                </a:solidFill>
              </a:rPr>
              <a:t>Chem.</a:t>
            </a:r>
          </a:p>
        </p:txBody>
      </p:sp>
      <p:sp>
        <p:nvSpPr>
          <p:cNvPr id="80" name="Rechteck 79">
            <a:extLst>
              <a:ext uri="{FF2B5EF4-FFF2-40B4-BE49-F238E27FC236}">
                <a16:creationId xmlns:a16="http://schemas.microsoft.com/office/drawing/2014/main" id="{591D825F-E372-4E17-892E-896ECDCC8516}"/>
              </a:ext>
            </a:extLst>
          </p:cNvPr>
          <p:cNvSpPr/>
          <p:nvPr/>
        </p:nvSpPr>
        <p:spPr>
          <a:xfrm>
            <a:off x="453686" y="5617736"/>
            <a:ext cx="1047600" cy="810944"/>
          </a:xfrm>
          <a:prstGeom prst="rect">
            <a:avLst/>
          </a:prstGeom>
          <a:solidFill>
            <a:schemeClr val="bg1"/>
          </a:solid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de-DE" sz="1100" dirty="0">
              <a:solidFill>
                <a:schemeClr val="tx1"/>
              </a:solidFill>
            </a:endParaRPr>
          </a:p>
          <a:p>
            <a:endParaRPr lang="de-DE" sz="1100" dirty="0">
              <a:solidFill>
                <a:schemeClr val="tx1"/>
              </a:solidFill>
            </a:endParaRPr>
          </a:p>
          <a:p>
            <a:r>
              <a:rPr lang="de-DE" sz="1050" dirty="0">
                <a:solidFill>
                  <a:schemeClr val="tx1"/>
                </a:solidFill>
              </a:rPr>
              <a:t>Masterseminar</a:t>
            </a:r>
          </a:p>
          <a:p>
            <a:r>
              <a:rPr lang="de-DE" sz="1050" i="1" dirty="0">
                <a:solidFill>
                  <a:srgbClr val="0070C0"/>
                </a:solidFill>
              </a:rPr>
              <a:t>2 SWS 2CP</a:t>
            </a:r>
          </a:p>
        </p:txBody>
      </p:sp>
      <p:sp>
        <p:nvSpPr>
          <p:cNvPr id="81" name="Rechteck 80">
            <a:extLst>
              <a:ext uri="{FF2B5EF4-FFF2-40B4-BE49-F238E27FC236}">
                <a16:creationId xmlns:a16="http://schemas.microsoft.com/office/drawing/2014/main" id="{9F7A786C-1BCA-4532-8CC0-FC5AA7B9275F}"/>
              </a:ext>
            </a:extLst>
          </p:cNvPr>
          <p:cNvSpPr/>
          <p:nvPr/>
        </p:nvSpPr>
        <p:spPr>
          <a:xfrm>
            <a:off x="1547967" y="4739609"/>
            <a:ext cx="1047600" cy="810944"/>
          </a:xfrm>
          <a:prstGeom prst="rect">
            <a:avLst/>
          </a:prstGeom>
          <a:solidFill>
            <a:schemeClr val="bg1"/>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de-DE" sz="1100" dirty="0">
                <a:solidFill>
                  <a:prstClr val="black"/>
                </a:solidFill>
              </a:rPr>
              <a:t>Wahlmodule</a:t>
            </a:r>
          </a:p>
          <a:p>
            <a:pPr lvl="0" algn="ctr"/>
            <a:r>
              <a:rPr lang="de-DE" sz="1100" dirty="0" err="1">
                <a:solidFill>
                  <a:prstClr val="black"/>
                </a:solidFill>
              </a:rPr>
              <a:t>Chem.Nutzung</a:t>
            </a:r>
            <a:r>
              <a:rPr lang="de-DE" sz="1100" dirty="0">
                <a:solidFill>
                  <a:prstClr val="black"/>
                </a:solidFill>
              </a:rPr>
              <a:t/>
            </a:r>
            <a:br>
              <a:rPr lang="de-DE" sz="1100" dirty="0">
                <a:solidFill>
                  <a:prstClr val="black"/>
                </a:solidFill>
              </a:rPr>
            </a:br>
            <a:r>
              <a:rPr lang="de-DE" sz="1100" i="1" dirty="0" err="1">
                <a:solidFill>
                  <a:prstClr val="black"/>
                </a:solidFill>
              </a:rPr>
              <a:t>Electives</a:t>
            </a:r>
            <a:endParaRPr lang="de-DE" sz="1100" i="1" dirty="0">
              <a:solidFill>
                <a:prstClr val="black"/>
              </a:solidFill>
            </a:endParaRPr>
          </a:p>
          <a:p>
            <a:pPr lvl="0" algn="ctr"/>
            <a:r>
              <a:rPr lang="de-DE" sz="1100" i="1" dirty="0">
                <a:solidFill>
                  <a:prstClr val="black"/>
                </a:solidFill>
              </a:rPr>
              <a:t>Chem.</a:t>
            </a:r>
          </a:p>
        </p:txBody>
      </p:sp>
      <p:sp>
        <p:nvSpPr>
          <p:cNvPr id="82" name="Rechteck 81">
            <a:extLst>
              <a:ext uri="{FF2B5EF4-FFF2-40B4-BE49-F238E27FC236}">
                <a16:creationId xmlns:a16="http://schemas.microsoft.com/office/drawing/2014/main" id="{D4023C95-8338-41CE-8160-6FB6BDBF5926}"/>
              </a:ext>
            </a:extLst>
          </p:cNvPr>
          <p:cNvSpPr/>
          <p:nvPr/>
        </p:nvSpPr>
        <p:spPr>
          <a:xfrm>
            <a:off x="1547664" y="672048"/>
            <a:ext cx="1047600" cy="810944"/>
          </a:xfrm>
          <a:prstGeom prst="rect">
            <a:avLst/>
          </a:prstGeom>
          <a:solidFill>
            <a:schemeClr val="bg1"/>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de-DE" sz="1100" dirty="0">
                <a:solidFill>
                  <a:prstClr val="black"/>
                </a:solidFill>
              </a:rPr>
              <a:t>Wahlmodule</a:t>
            </a:r>
          </a:p>
          <a:p>
            <a:pPr lvl="0" algn="ctr"/>
            <a:r>
              <a:rPr lang="de-DE" sz="1100" dirty="0" err="1" smtClean="0">
                <a:solidFill>
                  <a:prstClr val="black"/>
                </a:solidFill>
              </a:rPr>
              <a:t>Chem.Nutzung</a:t>
            </a:r>
            <a:r>
              <a:rPr lang="de-DE" sz="1100" dirty="0" smtClean="0">
                <a:solidFill>
                  <a:prstClr val="black"/>
                </a:solidFill>
              </a:rPr>
              <a:t/>
            </a:r>
            <a:br>
              <a:rPr lang="de-DE" sz="1100" dirty="0" smtClean="0">
                <a:solidFill>
                  <a:prstClr val="black"/>
                </a:solidFill>
              </a:rPr>
            </a:br>
            <a:r>
              <a:rPr lang="de-DE" sz="1100" i="1" dirty="0" err="1" smtClean="0">
                <a:solidFill>
                  <a:prstClr val="black"/>
                </a:solidFill>
              </a:rPr>
              <a:t>Electives</a:t>
            </a:r>
            <a:endParaRPr lang="de-DE" sz="1100" i="1" dirty="0" smtClean="0">
              <a:solidFill>
                <a:prstClr val="black"/>
              </a:solidFill>
            </a:endParaRPr>
          </a:p>
          <a:p>
            <a:pPr lvl="0" algn="ctr"/>
            <a:r>
              <a:rPr lang="de-DE" sz="1100" i="1" dirty="0" smtClean="0">
                <a:solidFill>
                  <a:prstClr val="black"/>
                </a:solidFill>
              </a:rPr>
              <a:t>Chem.</a:t>
            </a:r>
            <a:endParaRPr lang="de-DE" sz="1100" i="1" dirty="0">
              <a:solidFill>
                <a:prstClr val="black"/>
              </a:solidFill>
            </a:endParaRPr>
          </a:p>
        </p:txBody>
      </p:sp>
      <p:cxnSp>
        <p:nvCxnSpPr>
          <p:cNvPr id="6" name="Gerader Verbinder 5">
            <a:extLst>
              <a:ext uri="{FF2B5EF4-FFF2-40B4-BE49-F238E27FC236}">
                <a16:creationId xmlns:a16="http://schemas.microsoft.com/office/drawing/2014/main" id="{0C5051E7-8174-4913-A41E-E5B515F0619A}"/>
              </a:ext>
            </a:extLst>
          </p:cNvPr>
          <p:cNvCxnSpPr>
            <a:cxnSpLocks/>
          </p:cNvCxnSpPr>
          <p:nvPr/>
        </p:nvCxnSpPr>
        <p:spPr>
          <a:xfrm>
            <a:off x="2699792" y="548680"/>
            <a:ext cx="0" cy="630932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8" name="Textfeld 7">
            <a:extLst>
              <a:ext uri="{FF2B5EF4-FFF2-40B4-BE49-F238E27FC236}">
                <a16:creationId xmlns:a16="http://schemas.microsoft.com/office/drawing/2014/main" id="{65B70E31-F455-4043-8313-93F266D9E10D}"/>
              </a:ext>
            </a:extLst>
          </p:cNvPr>
          <p:cNvSpPr txBox="1"/>
          <p:nvPr/>
        </p:nvSpPr>
        <p:spPr>
          <a:xfrm>
            <a:off x="7068562" y="2318066"/>
            <a:ext cx="2253783" cy="215444"/>
          </a:xfrm>
          <a:prstGeom prst="rect">
            <a:avLst/>
          </a:prstGeom>
          <a:noFill/>
        </p:spPr>
        <p:txBody>
          <a:bodyPr wrap="square" rtlCol="0">
            <a:spAutoFit/>
          </a:bodyPr>
          <a:lstStyle/>
          <a:p>
            <a:r>
              <a:rPr lang="de-DE" sz="800" dirty="0"/>
              <a:t>*können auch im 3ten Semester belegt werden</a:t>
            </a:r>
          </a:p>
        </p:txBody>
      </p:sp>
      <p:sp>
        <p:nvSpPr>
          <p:cNvPr id="84" name="Textfeld 83">
            <a:extLst>
              <a:ext uri="{FF2B5EF4-FFF2-40B4-BE49-F238E27FC236}">
                <a16:creationId xmlns:a16="http://schemas.microsoft.com/office/drawing/2014/main" id="{DCDA0FB5-32B2-487D-83EE-051B767C26B5}"/>
              </a:ext>
            </a:extLst>
          </p:cNvPr>
          <p:cNvSpPr txBox="1"/>
          <p:nvPr/>
        </p:nvSpPr>
        <p:spPr>
          <a:xfrm>
            <a:off x="7068561" y="6642556"/>
            <a:ext cx="2253783" cy="215444"/>
          </a:xfrm>
          <a:prstGeom prst="rect">
            <a:avLst/>
          </a:prstGeom>
          <a:noFill/>
        </p:spPr>
        <p:txBody>
          <a:bodyPr wrap="square" rtlCol="0">
            <a:spAutoFit/>
          </a:bodyPr>
          <a:lstStyle/>
          <a:p>
            <a:r>
              <a:rPr lang="de-DE" sz="800" dirty="0"/>
              <a:t>*können auch im 1ten Semester belegt werden</a:t>
            </a:r>
          </a:p>
        </p:txBody>
      </p:sp>
      <p:sp>
        <p:nvSpPr>
          <p:cNvPr id="68" name="Textfeld 67">
            <a:extLst>
              <a:ext uri="{FF2B5EF4-FFF2-40B4-BE49-F238E27FC236}">
                <a16:creationId xmlns:a16="http://schemas.microsoft.com/office/drawing/2014/main" id="{5729529D-52A1-4D78-8CCF-D1BC88724521}"/>
              </a:ext>
            </a:extLst>
          </p:cNvPr>
          <p:cNvSpPr txBox="1"/>
          <p:nvPr/>
        </p:nvSpPr>
        <p:spPr>
          <a:xfrm>
            <a:off x="2051720" y="1537320"/>
            <a:ext cx="792088" cy="215444"/>
          </a:xfrm>
          <a:prstGeom prst="rect">
            <a:avLst/>
          </a:prstGeom>
          <a:noFill/>
        </p:spPr>
        <p:txBody>
          <a:bodyPr wrap="square" rtlCol="0">
            <a:spAutoFit/>
          </a:bodyPr>
          <a:lstStyle/>
          <a:p>
            <a:r>
              <a:rPr lang="de-DE" sz="800" dirty="0"/>
              <a:t>WZ1103</a:t>
            </a:r>
          </a:p>
        </p:txBody>
      </p:sp>
      <p:sp>
        <p:nvSpPr>
          <p:cNvPr id="70" name="Textfeld 69">
            <a:extLst>
              <a:ext uri="{FF2B5EF4-FFF2-40B4-BE49-F238E27FC236}">
                <a16:creationId xmlns:a16="http://schemas.microsoft.com/office/drawing/2014/main" id="{9A95A485-4168-41E8-807F-97EA04BFC211}"/>
              </a:ext>
            </a:extLst>
          </p:cNvPr>
          <p:cNvSpPr txBox="1"/>
          <p:nvPr/>
        </p:nvSpPr>
        <p:spPr>
          <a:xfrm>
            <a:off x="971600" y="5626653"/>
            <a:ext cx="792088" cy="215444"/>
          </a:xfrm>
          <a:prstGeom prst="rect">
            <a:avLst/>
          </a:prstGeom>
          <a:noFill/>
        </p:spPr>
        <p:txBody>
          <a:bodyPr wrap="square" rtlCol="0">
            <a:spAutoFit/>
          </a:bodyPr>
          <a:lstStyle/>
          <a:p>
            <a:r>
              <a:rPr lang="de-DE" sz="800" dirty="0"/>
              <a:t>WZ1959</a:t>
            </a:r>
          </a:p>
        </p:txBody>
      </p:sp>
      <p:sp>
        <p:nvSpPr>
          <p:cNvPr id="72" name="Rechteck 71">
            <a:extLst>
              <a:ext uri="{FF2B5EF4-FFF2-40B4-BE49-F238E27FC236}">
                <a16:creationId xmlns:a16="http://schemas.microsoft.com/office/drawing/2014/main" id="{EAD96BA9-0A5D-458B-BAB0-43CC7B1C4FFA}"/>
              </a:ext>
            </a:extLst>
          </p:cNvPr>
          <p:cNvSpPr/>
          <p:nvPr/>
        </p:nvSpPr>
        <p:spPr>
          <a:xfrm>
            <a:off x="6908776" y="5617736"/>
            <a:ext cx="1047600" cy="810944"/>
          </a:xfrm>
          <a:prstGeom prst="rect">
            <a:avLst/>
          </a:prstGeom>
          <a:solidFill>
            <a:schemeClr val="bg1"/>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de-DE" sz="1100" dirty="0">
                <a:solidFill>
                  <a:prstClr val="black"/>
                </a:solidFill>
              </a:rPr>
              <a:t>Allgemeines </a:t>
            </a:r>
            <a:r>
              <a:rPr lang="de-DE" sz="1100" dirty="0" smtClean="0">
                <a:solidFill>
                  <a:prstClr val="black"/>
                </a:solidFill>
              </a:rPr>
              <a:t>Wahlmodul/</a:t>
            </a:r>
          </a:p>
          <a:p>
            <a:pPr lvl="0" algn="ctr"/>
            <a:r>
              <a:rPr lang="de-DE" sz="1100" i="1" dirty="0" smtClean="0">
                <a:solidFill>
                  <a:prstClr val="black"/>
                </a:solidFill>
              </a:rPr>
              <a:t>General </a:t>
            </a:r>
            <a:r>
              <a:rPr lang="de-DE" sz="1100" i="1" dirty="0" err="1">
                <a:solidFill>
                  <a:prstClr val="black"/>
                </a:solidFill>
              </a:rPr>
              <a:t>E</a:t>
            </a:r>
            <a:r>
              <a:rPr lang="de-DE" sz="1100" i="1" dirty="0" err="1" smtClean="0">
                <a:solidFill>
                  <a:prstClr val="black"/>
                </a:solidFill>
              </a:rPr>
              <a:t>lective</a:t>
            </a:r>
            <a:endParaRPr lang="de-DE" sz="1100" i="1" dirty="0">
              <a:solidFill>
                <a:prstClr val="black"/>
              </a:solidFill>
            </a:endParaRPr>
          </a:p>
        </p:txBody>
      </p:sp>
      <p:sp>
        <p:nvSpPr>
          <p:cNvPr id="53" name="Rechteck 52">
            <a:extLst>
              <a:ext uri="{FF2B5EF4-FFF2-40B4-BE49-F238E27FC236}">
                <a16:creationId xmlns:a16="http://schemas.microsoft.com/office/drawing/2014/main" id="{6763A6E2-9273-4975-BAA9-58BEC7585BDD}"/>
              </a:ext>
            </a:extLst>
          </p:cNvPr>
          <p:cNvSpPr/>
          <p:nvPr/>
        </p:nvSpPr>
        <p:spPr>
          <a:xfrm>
            <a:off x="6908776" y="2690064"/>
            <a:ext cx="1047600" cy="810944"/>
          </a:xfrm>
          <a:prstGeom prst="rect">
            <a:avLst/>
          </a:prstGeom>
          <a:solidFill>
            <a:schemeClr val="accent6">
              <a:lumMod val="60000"/>
              <a:lumOff val="4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pPr>
              <a:spcBef>
                <a:spcPts val="300"/>
              </a:spcBef>
              <a:spcAft>
                <a:spcPts val="300"/>
              </a:spcAft>
            </a:pPr>
            <a:r>
              <a:rPr lang="de-DE" sz="900" dirty="0">
                <a:solidFill>
                  <a:schemeClr val="tx1"/>
                </a:solidFill>
              </a:rPr>
              <a:t>Phytopharma-</a:t>
            </a:r>
            <a:r>
              <a:rPr lang="de-DE" sz="900" dirty="0" err="1">
                <a:solidFill>
                  <a:schemeClr val="tx1"/>
                </a:solidFill>
              </a:rPr>
              <a:t>ceutic</a:t>
            </a:r>
            <a:r>
              <a:rPr lang="de-DE" sz="900" dirty="0">
                <a:solidFill>
                  <a:schemeClr val="tx1"/>
                </a:solidFill>
              </a:rPr>
              <a:t> als and </a:t>
            </a:r>
            <a:r>
              <a:rPr lang="de-DE" sz="900" dirty="0" err="1">
                <a:solidFill>
                  <a:schemeClr val="tx1"/>
                </a:solidFill>
              </a:rPr>
              <a:t>natural</a:t>
            </a:r>
            <a:r>
              <a:rPr lang="de-DE" sz="900" dirty="0">
                <a:solidFill>
                  <a:schemeClr val="tx1"/>
                </a:solidFill>
              </a:rPr>
              <a:t> </a:t>
            </a:r>
            <a:r>
              <a:rPr lang="de-DE" sz="900" dirty="0" err="1">
                <a:solidFill>
                  <a:schemeClr val="tx1"/>
                </a:solidFill>
              </a:rPr>
              <a:t>products</a:t>
            </a:r>
            <a:r>
              <a:rPr lang="de-DE" sz="900" dirty="0">
                <a:solidFill>
                  <a:schemeClr val="tx1"/>
                </a:solidFill>
              </a:rPr>
              <a:t>         </a:t>
            </a:r>
            <a:r>
              <a:rPr lang="de-DE" sz="1050" i="1" dirty="0">
                <a:solidFill>
                  <a:srgbClr val="0070C0"/>
                </a:solidFill>
              </a:rPr>
              <a:t> 3 SWS          5CP</a:t>
            </a:r>
          </a:p>
        </p:txBody>
      </p:sp>
      <p:sp>
        <p:nvSpPr>
          <p:cNvPr id="69" name="Textfeld 68">
            <a:extLst>
              <a:ext uri="{FF2B5EF4-FFF2-40B4-BE49-F238E27FC236}">
                <a16:creationId xmlns:a16="http://schemas.microsoft.com/office/drawing/2014/main" id="{7AB2B900-E5B8-4051-A1F6-D2C7695B537E}"/>
              </a:ext>
            </a:extLst>
          </p:cNvPr>
          <p:cNvSpPr txBox="1"/>
          <p:nvPr/>
        </p:nvSpPr>
        <p:spPr>
          <a:xfrm>
            <a:off x="7468266" y="2673842"/>
            <a:ext cx="792088" cy="215444"/>
          </a:xfrm>
          <a:prstGeom prst="rect">
            <a:avLst/>
          </a:prstGeom>
          <a:noFill/>
        </p:spPr>
        <p:txBody>
          <a:bodyPr wrap="square" rtlCol="0">
            <a:spAutoFit/>
          </a:bodyPr>
          <a:lstStyle/>
          <a:p>
            <a:r>
              <a:rPr lang="de-DE" sz="800" dirty="0"/>
              <a:t>WZ1191</a:t>
            </a:r>
          </a:p>
        </p:txBody>
      </p:sp>
      <p:sp>
        <p:nvSpPr>
          <p:cNvPr id="71" name="Rechteck 70">
            <a:extLst>
              <a:ext uri="{FF2B5EF4-FFF2-40B4-BE49-F238E27FC236}">
                <a16:creationId xmlns:a16="http://schemas.microsoft.com/office/drawing/2014/main" id="{D2422B22-EE9A-46A4-8F24-AFB0F43FE439}"/>
              </a:ext>
            </a:extLst>
          </p:cNvPr>
          <p:cNvSpPr/>
          <p:nvPr/>
        </p:nvSpPr>
        <p:spPr>
          <a:xfrm>
            <a:off x="5796136" y="1537936"/>
            <a:ext cx="1047499" cy="810944"/>
          </a:xfrm>
          <a:prstGeom prst="rect">
            <a:avLst/>
          </a:prstGeom>
          <a:solidFill>
            <a:schemeClr val="accent6">
              <a:lumMod val="60000"/>
              <a:lumOff val="4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pPr>
              <a:spcBef>
                <a:spcPts val="300"/>
              </a:spcBef>
              <a:spcAft>
                <a:spcPts val="300"/>
              </a:spcAft>
            </a:pPr>
            <a:r>
              <a:rPr lang="de-DE" sz="1050" dirty="0">
                <a:solidFill>
                  <a:schemeClr val="tx1"/>
                </a:solidFill>
              </a:rPr>
              <a:t>Surface Chemistry         </a:t>
            </a:r>
            <a:r>
              <a:rPr lang="de-DE" sz="1050" i="1" dirty="0">
                <a:solidFill>
                  <a:srgbClr val="0070C0"/>
                </a:solidFill>
              </a:rPr>
              <a:t> 1,5 SWS       3CP</a:t>
            </a:r>
          </a:p>
        </p:txBody>
      </p:sp>
      <p:sp>
        <p:nvSpPr>
          <p:cNvPr id="73" name="Textfeld 72">
            <a:extLst>
              <a:ext uri="{FF2B5EF4-FFF2-40B4-BE49-F238E27FC236}">
                <a16:creationId xmlns:a16="http://schemas.microsoft.com/office/drawing/2014/main" id="{9BA76D73-6EE5-40EB-B3BE-0EDF4E644CE8}"/>
              </a:ext>
            </a:extLst>
          </p:cNvPr>
          <p:cNvSpPr txBox="1"/>
          <p:nvPr/>
        </p:nvSpPr>
        <p:spPr>
          <a:xfrm>
            <a:off x="6404126" y="1529608"/>
            <a:ext cx="792088" cy="215444"/>
          </a:xfrm>
          <a:prstGeom prst="rect">
            <a:avLst/>
          </a:prstGeom>
          <a:noFill/>
        </p:spPr>
        <p:txBody>
          <a:bodyPr wrap="square" rtlCol="0">
            <a:spAutoFit/>
          </a:bodyPr>
          <a:lstStyle/>
          <a:p>
            <a:r>
              <a:rPr lang="de-DE" sz="800" dirty="0"/>
              <a:t>CS0021</a:t>
            </a:r>
          </a:p>
        </p:txBody>
      </p:sp>
      <p:sp>
        <p:nvSpPr>
          <p:cNvPr id="77" name="Rechteck 76">
            <a:extLst>
              <a:ext uri="{FF2B5EF4-FFF2-40B4-BE49-F238E27FC236}">
                <a16:creationId xmlns:a16="http://schemas.microsoft.com/office/drawing/2014/main" id="{4771696E-A83D-45A8-B8D2-AEDF3D86FE0D}"/>
              </a:ext>
            </a:extLst>
          </p:cNvPr>
          <p:cNvSpPr/>
          <p:nvPr/>
        </p:nvSpPr>
        <p:spPr>
          <a:xfrm>
            <a:off x="5796035" y="5617736"/>
            <a:ext cx="1047600" cy="810944"/>
          </a:xfrm>
          <a:prstGeom prst="rect">
            <a:avLst/>
          </a:prstGeom>
          <a:solidFill>
            <a:schemeClr val="accent6">
              <a:lumMod val="60000"/>
              <a:lumOff val="4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pPr>
              <a:spcBef>
                <a:spcPts val="300"/>
              </a:spcBef>
              <a:spcAft>
                <a:spcPts val="300"/>
              </a:spcAft>
            </a:pPr>
            <a:r>
              <a:rPr lang="de-DE" sz="1050" dirty="0" err="1">
                <a:solidFill>
                  <a:schemeClr val="tx1"/>
                </a:solidFill>
              </a:rPr>
              <a:t>Advanced</a:t>
            </a:r>
            <a:r>
              <a:rPr lang="de-DE" sz="1050" dirty="0">
                <a:solidFill>
                  <a:schemeClr val="tx1"/>
                </a:solidFill>
              </a:rPr>
              <a:t> Downstream Processing        </a:t>
            </a:r>
            <a:r>
              <a:rPr lang="de-DE" sz="1050" i="1" dirty="0">
                <a:solidFill>
                  <a:srgbClr val="0070C0"/>
                </a:solidFill>
              </a:rPr>
              <a:t>4 SWS          5CP</a:t>
            </a:r>
          </a:p>
        </p:txBody>
      </p:sp>
      <p:sp>
        <p:nvSpPr>
          <p:cNvPr id="83" name="Textfeld 82">
            <a:extLst>
              <a:ext uri="{FF2B5EF4-FFF2-40B4-BE49-F238E27FC236}">
                <a16:creationId xmlns:a16="http://schemas.microsoft.com/office/drawing/2014/main" id="{0BC81851-EB51-4D04-BFF0-BC96645118FE}"/>
              </a:ext>
            </a:extLst>
          </p:cNvPr>
          <p:cNvSpPr txBox="1"/>
          <p:nvPr/>
        </p:nvSpPr>
        <p:spPr>
          <a:xfrm>
            <a:off x="6372200" y="5607895"/>
            <a:ext cx="792088" cy="215444"/>
          </a:xfrm>
          <a:prstGeom prst="rect">
            <a:avLst/>
          </a:prstGeom>
          <a:noFill/>
        </p:spPr>
        <p:txBody>
          <a:bodyPr wrap="square" rtlCol="0">
            <a:spAutoFit/>
          </a:bodyPr>
          <a:lstStyle/>
          <a:p>
            <a:r>
              <a:rPr lang="de-DE" sz="800" dirty="0"/>
              <a:t>CS0010</a:t>
            </a:r>
          </a:p>
        </p:txBody>
      </p:sp>
      <p:sp>
        <p:nvSpPr>
          <p:cNvPr id="85" name="Rechteck 84">
            <a:extLst>
              <a:ext uri="{FF2B5EF4-FFF2-40B4-BE49-F238E27FC236}">
                <a16:creationId xmlns:a16="http://schemas.microsoft.com/office/drawing/2014/main" id="{2CF3E0ED-8E3D-4D4F-B73D-BA84D7880B2A}"/>
              </a:ext>
            </a:extLst>
          </p:cNvPr>
          <p:cNvSpPr/>
          <p:nvPr/>
        </p:nvSpPr>
        <p:spPr>
          <a:xfrm>
            <a:off x="6908877" y="665048"/>
            <a:ext cx="1047499" cy="810944"/>
          </a:xfrm>
          <a:prstGeom prst="rect">
            <a:avLst/>
          </a:prstGeom>
          <a:solidFill>
            <a:schemeClr val="accent6">
              <a:lumMod val="60000"/>
              <a:lumOff val="4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pPr>
              <a:spcBef>
                <a:spcPts val="300"/>
              </a:spcBef>
              <a:spcAft>
                <a:spcPts val="300"/>
              </a:spcAft>
            </a:pPr>
            <a:r>
              <a:rPr lang="de-DE" sz="1050" dirty="0" err="1">
                <a:solidFill>
                  <a:schemeClr val="tx1"/>
                </a:solidFill>
              </a:rPr>
              <a:t>Electrolyte</a:t>
            </a:r>
            <a:r>
              <a:rPr lang="de-DE" sz="1050" dirty="0">
                <a:solidFill>
                  <a:schemeClr val="tx1"/>
                </a:solidFill>
              </a:rPr>
              <a:t> thermo-</a:t>
            </a:r>
            <a:r>
              <a:rPr lang="de-DE" sz="1050" dirty="0" err="1">
                <a:solidFill>
                  <a:schemeClr val="tx1"/>
                </a:solidFill>
              </a:rPr>
              <a:t>dynamics</a:t>
            </a:r>
            <a:r>
              <a:rPr lang="de-DE" sz="1050" dirty="0">
                <a:solidFill>
                  <a:schemeClr val="tx1"/>
                </a:solidFill>
              </a:rPr>
              <a:t>                      </a:t>
            </a:r>
            <a:r>
              <a:rPr lang="de-DE" sz="1050" i="1" dirty="0">
                <a:solidFill>
                  <a:srgbClr val="0070C0"/>
                </a:solidFill>
              </a:rPr>
              <a:t>2,5 SWS       3CP</a:t>
            </a:r>
          </a:p>
        </p:txBody>
      </p:sp>
      <p:sp>
        <p:nvSpPr>
          <p:cNvPr id="88" name="Textfeld 87">
            <a:extLst>
              <a:ext uri="{FF2B5EF4-FFF2-40B4-BE49-F238E27FC236}">
                <a16:creationId xmlns:a16="http://schemas.microsoft.com/office/drawing/2014/main" id="{2B14D5A7-CBB3-448D-8664-8E8280F3C35F}"/>
              </a:ext>
            </a:extLst>
          </p:cNvPr>
          <p:cNvSpPr txBox="1"/>
          <p:nvPr/>
        </p:nvSpPr>
        <p:spPr>
          <a:xfrm>
            <a:off x="7496990" y="639098"/>
            <a:ext cx="792088" cy="215444"/>
          </a:xfrm>
          <a:prstGeom prst="rect">
            <a:avLst/>
          </a:prstGeom>
          <a:noFill/>
        </p:spPr>
        <p:txBody>
          <a:bodyPr wrap="square" rtlCol="0">
            <a:spAutoFit/>
          </a:bodyPr>
          <a:lstStyle/>
          <a:p>
            <a:r>
              <a:rPr lang="de-DE" sz="800" dirty="0"/>
              <a:t>CS0022</a:t>
            </a:r>
          </a:p>
        </p:txBody>
      </p:sp>
      <p:sp>
        <p:nvSpPr>
          <p:cNvPr id="89" name="Rechteck 88">
            <a:extLst>
              <a:ext uri="{FF2B5EF4-FFF2-40B4-BE49-F238E27FC236}">
                <a16:creationId xmlns:a16="http://schemas.microsoft.com/office/drawing/2014/main" id="{42F0EEE3-BC2F-492D-A724-796FB88F6715}"/>
              </a:ext>
            </a:extLst>
          </p:cNvPr>
          <p:cNvSpPr/>
          <p:nvPr/>
        </p:nvSpPr>
        <p:spPr>
          <a:xfrm>
            <a:off x="6908877" y="1537936"/>
            <a:ext cx="1047499" cy="810944"/>
          </a:xfrm>
          <a:prstGeom prst="rect">
            <a:avLst/>
          </a:prstGeom>
          <a:solidFill>
            <a:schemeClr val="accent6">
              <a:lumMod val="60000"/>
              <a:lumOff val="4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pPr>
              <a:spcBef>
                <a:spcPts val="300"/>
              </a:spcBef>
              <a:spcAft>
                <a:spcPts val="300"/>
              </a:spcAft>
            </a:pPr>
            <a:r>
              <a:rPr lang="de-DE" sz="1050" dirty="0" err="1">
                <a:solidFill>
                  <a:schemeClr val="tx1"/>
                </a:solidFill>
              </a:rPr>
              <a:t>Mechanical</a:t>
            </a:r>
            <a:r>
              <a:rPr lang="de-DE" sz="1050" dirty="0">
                <a:solidFill>
                  <a:schemeClr val="tx1"/>
                </a:solidFill>
              </a:rPr>
              <a:t> </a:t>
            </a:r>
            <a:r>
              <a:rPr lang="de-DE" sz="1050" dirty="0" err="1">
                <a:solidFill>
                  <a:schemeClr val="tx1"/>
                </a:solidFill>
              </a:rPr>
              <a:t>process</a:t>
            </a:r>
            <a:r>
              <a:rPr lang="de-DE" sz="1050" dirty="0">
                <a:solidFill>
                  <a:schemeClr val="tx1"/>
                </a:solidFill>
              </a:rPr>
              <a:t> </a:t>
            </a:r>
            <a:r>
              <a:rPr lang="de-DE" sz="1050" dirty="0" err="1">
                <a:solidFill>
                  <a:schemeClr val="tx1"/>
                </a:solidFill>
              </a:rPr>
              <a:t>engineering</a:t>
            </a:r>
            <a:r>
              <a:rPr lang="de-DE" sz="1050" dirty="0">
                <a:solidFill>
                  <a:schemeClr val="tx1"/>
                </a:solidFill>
              </a:rPr>
              <a:t>         </a:t>
            </a:r>
            <a:r>
              <a:rPr lang="de-DE" sz="1050" i="1" dirty="0">
                <a:solidFill>
                  <a:srgbClr val="0070C0"/>
                </a:solidFill>
              </a:rPr>
              <a:t> 4 SWS          5CP</a:t>
            </a:r>
          </a:p>
        </p:txBody>
      </p:sp>
      <p:sp>
        <p:nvSpPr>
          <p:cNvPr id="90" name="Rechteck 89">
            <a:extLst>
              <a:ext uri="{FF2B5EF4-FFF2-40B4-BE49-F238E27FC236}">
                <a16:creationId xmlns:a16="http://schemas.microsoft.com/office/drawing/2014/main" id="{B27CAD28-9067-42C3-BA9E-3F55143D8BDD}"/>
              </a:ext>
            </a:extLst>
          </p:cNvPr>
          <p:cNvSpPr/>
          <p:nvPr/>
        </p:nvSpPr>
        <p:spPr>
          <a:xfrm>
            <a:off x="3563888" y="1537936"/>
            <a:ext cx="1047499" cy="802501"/>
          </a:xfrm>
          <a:prstGeom prst="rect">
            <a:avLst/>
          </a:prstGeom>
          <a:solidFill>
            <a:schemeClr val="accent6">
              <a:lumMod val="60000"/>
              <a:lumOff val="4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pPr>
              <a:spcBef>
                <a:spcPts val="300"/>
              </a:spcBef>
              <a:spcAft>
                <a:spcPts val="300"/>
              </a:spcAft>
            </a:pPr>
            <a:r>
              <a:rPr lang="de-DE" sz="1050" dirty="0" err="1">
                <a:solidFill>
                  <a:schemeClr val="tx1"/>
                </a:solidFill>
              </a:rPr>
              <a:t>Enzymatic</a:t>
            </a:r>
            <a:r>
              <a:rPr lang="de-DE" sz="1050" dirty="0">
                <a:solidFill>
                  <a:schemeClr val="tx1"/>
                </a:solidFill>
              </a:rPr>
              <a:t> Biotrans-formation  </a:t>
            </a:r>
            <a:r>
              <a:rPr lang="de-DE" sz="1050" i="1" dirty="0">
                <a:solidFill>
                  <a:srgbClr val="0070C0"/>
                </a:solidFill>
              </a:rPr>
              <a:t>             3SWS       5CP</a:t>
            </a:r>
          </a:p>
        </p:txBody>
      </p:sp>
      <p:sp>
        <p:nvSpPr>
          <p:cNvPr id="91" name="Rechteck 90">
            <a:extLst>
              <a:ext uri="{FF2B5EF4-FFF2-40B4-BE49-F238E27FC236}">
                <a16:creationId xmlns:a16="http://schemas.microsoft.com/office/drawing/2014/main" id="{4F16FD7E-A17F-4EB1-8AA5-E7C083E97A97}"/>
              </a:ext>
            </a:extLst>
          </p:cNvPr>
          <p:cNvSpPr/>
          <p:nvPr/>
        </p:nvSpPr>
        <p:spPr>
          <a:xfrm>
            <a:off x="3563888" y="673840"/>
            <a:ext cx="1047499" cy="810944"/>
          </a:xfrm>
          <a:prstGeom prst="rect">
            <a:avLst/>
          </a:prstGeom>
          <a:solidFill>
            <a:schemeClr val="accent6">
              <a:lumMod val="60000"/>
              <a:lumOff val="4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pPr>
              <a:spcBef>
                <a:spcPts val="300"/>
              </a:spcBef>
              <a:spcAft>
                <a:spcPts val="300"/>
              </a:spcAft>
            </a:pPr>
            <a:r>
              <a:rPr lang="de-DE" sz="900" dirty="0">
                <a:solidFill>
                  <a:schemeClr val="tx1"/>
                </a:solidFill>
              </a:rPr>
              <a:t>Material </a:t>
            </a:r>
            <a:r>
              <a:rPr lang="de-DE" sz="900" dirty="0" err="1">
                <a:solidFill>
                  <a:schemeClr val="tx1"/>
                </a:solidFill>
              </a:rPr>
              <a:t>science</a:t>
            </a:r>
            <a:r>
              <a:rPr lang="de-DE" sz="900" dirty="0">
                <a:solidFill>
                  <a:schemeClr val="tx1"/>
                </a:solidFill>
              </a:rPr>
              <a:t> </a:t>
            </a:r>
            <a:r>
              <a:rPr lang="de-DE" sz="900" dirty="0" err="1">
                <a:solidFill>
                  <a:schemeClr val="tx1"/>
                </a:solidFill>
              </a:rPr>
              <a:t>of</a:t>
            </a:r>
            <a:r>
              <a:rPr lang="de-DE" sz="900" dirty="0">
                <a:solidFill>
                  <a:schemeClr val="tx1"/>
                </a:solidFill>
              </a:rPr>
              <a:t> </a:t>
            </a:r>
            <a:r>
              <a:rPr lang="de-DE" sz="900" dirty="0" err="1">
                <a:solidFill>
                  <a:schemeClr val="tx1"/>
                </a:solidFill>
              </a:rPr>
              <a:t>renewable</a:t>
            </a:r>
            <a:r>
              <a:rPr lang="de-DE" sz="900" dirty="0">
                <a:solidFill>
                  <a:schemeClr val="tx1"/>
                </a:solidFill>
              </a:rPr>
              <a:t> </a:t>
            </a:r>
            <a:r>
              <a:rPr lang="de-DE" sz="900" dirty="0" err="1">
                <a:solidFill>
                  <a:schemeClr val="tx1"/>
                </a:solidFill>
              </a:rPr>
              <a:t>resources</a:t>
            </a:r>
            <a:r>
              <a:rPr lang="de-DE" sz="900" i="1" dirty="0">
                <a:solidFill>
                  <a:srgbClr val="0070C0"/>
                </a:solidFill>
              </a:rPr>
              <a:t> </a:t>
            </a:r>
            <a:r>
              <a:rPr lang="de-DE" sz="1050" i="1" dirty="0">
                <a:solidFill>
                  <a:srgbClr val="0070C0"/>
                </a:solidFill>
              </a:rPr>
              <a:t>           3 SWS          3CP</a:t>
            </a:r>
          </a:p>
        </p:txBody>
      </p:sp>
      <p:sp>
        <p:nvSpPr>
          <p:cNvPr id="93" name="Textfeld 92">
            <a:extLst>
              <a:ext uri="{FF2B5EF4-FFF2-40B4-BE49-F238E27FC236}">
                <a16:creationId xmlns:a16="http://schemas.microsoft.com/office/drawing/2014/main" id="{A03FF26E-3130-41B4-A6CE-8C64D0C7685B}"/>
              </a:ext>
            </a:extLst>
          </p:cNvPr>
          <p:cNvSpPr txBox="1"/>
          <p:nvPr/>
        </p:nvSpPr>
        <p:spPr>
          <a:xfrm>
            <a:off x="4136469" y="1529707"/>
            <a:ext cx="792088" cy="215444"/>
          </a:xfrm>
          <a:prstGeom prst="rect">
            <a:avLst/>
          </a:prstGeom>
          <a:noFill/>
        </p:spPr>
        <p:txBody>
          <a:bodyPr wrap="square" rtlCol="0">
            <a:spAutoFit/>
          </a:bodyPr>
          <a:lstStyle/>
          <a:p>
            <a:r>
              <a:rPr lang="de-DE" sz="800" dirty="0"/>
              <a:t>CS0009</a:t>
            </a:r>
          </a:p>
        </p:txBody>
      </p:sp>
      <p:sp>
        <p:nvSpPr>
          <p:cNvPr id="94" name="Textfeld 93">
            <a:extLst>
              <a:ext uri="{FF2B5EF4-FFF2-40B4-BE49-F238E27FC236}">
                <a16:creationId xmlns:a16="http://schemas.microsoft.com/office/drawing/2014/main" id="{788299D3-CE0F-449E-892D-0E9A7F2ED3E2}"/>
              </a:ext>
            </a:extLst>
          </p:cNvPr>
          <p:cNvSpPr txBox="1"/>
          <p:nvPr/>
        </p:nvSpPr>
        <p:spPr>
          <a:xfrm>
            <a:off x="4067944" y="693276"/>
            <a:ext cx="792088" cy="215444"/>
          </a:xfrm>
          <a:prstGeom prst="rect">
            <a:avLst/>
          </a:prstGeom>
          <a:noFill/>
        </p:spPr>
        <p:txBody>
          <a:bodyPr wrap="square" rtlCol="0">
            <a:spAutoFit/>
          </a:bodyPr>
          <a:lstStyle/>
          <a:p>
            <a:r>
              <a:rPr lang="de-DE" sz="800" dirty="0"/>
              <a:t>WZ1210</a:t>
            </a:r>
          </a:p>
        </p:txBody>
      </p:sp>
      <p:sp>
        <p:nvSpPr>
          <p:cNvPr id="95" name="Textfeld 94">
            <a:extLst>
              <a:ext uri="{FF2B5EF4-FFF2-40B4-BE49-F238E27FC236}">
                <a16:creationId xmlns:a16="http://schemas.microsoft.com/office/drawing/2014/main" id="{545D75CA-24D6-48EA-B499-6E94BC892746}"/>
              </a:ext>
            </a:extLst>
          </p:cNvPr>
          <p:cNvSpPr txBox="1"/>
          <p:nvPr/>
        </p:nvSpPr>
        <p:spPr>
          <a:xfrm>
            <a:off x="7480168" y="1529608"/>
            <a:ext cx="792088" cy="215444"/>
          </a:xfrm>
          <a:prstGeom prst="rect">
            <a:avLst/>
          </a:prstGeom>
          <a:noFill/>
        </p:spPr>
        <p:txBody>
          <a:bodyPr wrap="square" rtlCol="0">
            <a:spAutoFit/>
          </a:bodyPr>
          <a:lstStyle/>
          <a:p>
            <a:r>
              <a:rPr lang="de-DE" sz="800" dirty="0"/>
              <a:t>WZ1189</a:t>
            </a:r>
          </a:p>
        </p:txBody>
      </p:sp>
      <p:sp>
        <p:nvSpPr>
          <p:cNvPr id="96" name="Rechteck 95">
            <a:extLst>
              <a:ext uri="{FF2B5EF4-FFF2-40B4-BE49-F238E27FC236}">
                <a16:creationId xmlns:a16="http://schemas.microsoft.com/office/drawing/2014/main" id="{1D092ACB-D451-447D-80E9-1EA51D28DEBB}"/>
              </a:ext>
            </a:extLst>
          </p:cNvPr>
          <p:cNvSpPr/>
          <p:nvPr/>
        </p:nvSpPr>
        <p:spPr>
          <a:xfrm>
            <a:off x="6908776" y="3554160"/>
            <a:ext cx="1047600" cy="810944"/>
          </a:xfrm>
          <a:prstGeom prst="rect">
            <a:avLst/>
          </a:prstGeom>
          <a:solidFill>
            <a:schemeClr val="accent6">
              <a:lumMod val="60000"/>
              <a:lumOff val="4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r>
              <a:rPr lang="de-DE" sz="1050" dirty="0" err="1">
                <a:solidFill>
                  <a:schemeClr val="tx1"/>
                </a:solidFill>
              </a:rPr>
              <a:t>Advanced</a:t>
            </a:r>
            <a:r>
              <a:rPr lang="de-DE" sz="1050" dirty="0">
                <a:solidFill>
                  <a:schemeClr val="tx1"/>
                </a:solidFill>
              </a:rPr>
              <a:t> </a:t>
            </a:r>
            <a:r>
              <a:rPr lang="de-DE" sz="1050" dirty="0" err="1">
                <a:solidFill>
                  <a:schemeClr val="tx1"/>
                </a:solidFill>
              </a:rPr>
              <a:t>Concepts</a:t>
            </a:r>
            <a:r>
              <a:rPr lang="de-DE" sz="1050" dirty="0">
                <a:solidFill>
                  <a:schemeClr val="tx1"/>
                </a:solidFill>
              </a:rPr>
              <a:t> </a:t>
            </a:r>
            <a:r>
              <a:rPr lang="de-DE" sz="1050" dirty="0" err="1">
                <a:solidFill>
                  <a:schemeClr val="tx1"/>
                </a:solidFill>
              </a:rPr>
              <a:t>of</a:t>
            </a:r>
            <a:r>
              <a:rPr lang="de-DE" sz="1050" dirty="0">
                <a:solidFill>
                  <a:schemeClr val="tx1"/>
                </a:solidFill>
              </a:rPr>
              <a:t> </a:t>
            </a:r>
            <a:r>
              <a:rPr lang="de-DE" sz="1050" dirty="0" err="1">
                <a:solidFill>
                  <a:schemeClr val="tx1"/>
                </a:solidFill>
              </a:rPr>
              <a:t>Bioinformatic</a:t>
            </a:r>
            <a:endParaRPr lang="de-DE" sz="1050" dirty="0">
              <a:solidFill>
                <a:schemeClr val="tx1"/>
              </a:solidFill>
            </a:endParaRPr>
          </a:p>
          <a:p>
            <a:r>
              <a:rPr lang="de-DE" sz="1050" i="1" dirty="0">
                <a:solidFill>
                  <a:srgbClr val="0070C0"/>
                </a:solidFill>
              </a:rPr>
              <a:t>4 SWS          5CP</a:t>
            </a:r>
          </a:p>
        </p:txBody>
      </p:sp>
      <p:sp>
        <p:nvSpPr>
          <p:cNvPr id="97" name="Rechteck 96">
            <a:extLst>
              <a:ext uri="{FF2B5EF4-FFF2-40B4-BE49-F238E27FC236}">
                <a16:creationId xmlns:a16="http://schemas.microsoft.com/office/drawing/2014/main" id="{87CF79D1-6556-4CA9-A5B2-FD75AAFBB58F}"/>
              </a:ext>
            </a:extLst>
          </p:cNvPr>
          <p:cNvSpPr/>
          <p:nvPr/>
        </p:nvSpPr>
        <p:spPr>
          <a:xfrm>
            <a:off x="3563888" y="2690064"/>
            <a:ext cx="1047600" cy="810944"/>
          </a:xfrm>
          <a:prstGeom prst="rect">
            <a:avLst/>
          </a:prstGeom>
          <a:solidFill>
            <a:schemeClr val="accent6">
              <a:lumMod val="60000"/>
              <a:lumOff val="4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r>
              <a:rPr lang="de-DE" sz="1050" dirty="0">
                <a:solidFill>
                  <a:schemeClr val="tx1"/>
                </a:solidFill>
              </a:rPr>
              <a:t>Gas-</a:t>
            </a:r>
            <a:r>
              <a:rPr lang="de-DE" sz="1050" dirty="0" err="1">
                <a:solidFill>
                  <a:schemeClr val="tx1"/>
                </a:solidFill>
              </a:rPr>
              <a:t>based</a:t>
            </a:r>
            <a:r>
              <a:rPr lang="de-DE" sz="1050" dirty="0">
                <a:solidFill>
                  <a:schemeClr val="tx1"/>
                </a:solidFill>
              </a:rPr>
              <a:t> </a:t>
            </a:r>
            <a:r>
              <a:rPr lang="de-DE" sz="1050" dirty="0" err="1">
                <a:solidFill>
                  <a:schemeClr val="tx1"/>
                </a:solidFill>
              </a:rPr>
              <a:t>bioprocesses</a:t>
            </a:r>
            <a:endParaRPr lang="de-DE" sz="1050" dirty="0">
              <a:solidFill>
                <a:schemeClr val="tx1"/>
              </a:solidFill>
            </a:endParaRPr>
          </a:p>
          <a:p>
            <a:r>
              <a:rPr lang="de-DE" sz="1050" i="1" dirty="0">
                <a:solidFill>
                  <a:srgbClr val="0070C0"/>
                </a:solidFill>
              </a:rPr>
              <a:t>2 SWS          3CP</a:t>
            </a:r>
          </a:p>
        </p:txBody>
      </p:sp>
      <p:sp>
        <p:nvSpPr>
          <p:cNvPr id="98" name="Rechteck 97">
            <a:extLst>
              <a:ext uri="{FF2B5EF4-FFF2-40B4-BE49-F238E27FC236}">
                <a16:creationId xmlns:a16="http://schemas.microsoft.com/office/drawing/2014/main" id="{71866472-7DD2-458B-9829-509D3CA30EAB}"/>
              </a:ext>
            </a:extLst>
          </p:cNvPr>
          <p:cNvSpPr/>
          <p:nvPr/>
        </p:nvSpPr>
        <p:spPr>
          <a:xfrm>
            <a:off x="3563888" y="3554160"/>
            <a:ext cx="1047600" cy="810944"/>
          </a:xfrm>
          <a:prstGeom prst="rect">
            <a:avLst/>
          </a:prstGeom>
          <a:solidFill>
            <a:schemeClr val="accent6">
              <a:lumMod val="60000"/>
              <a:lumOff val="4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r>
              <a:rPr lang="de-DE" sz="1050" dirty="0" err="1">
                <a:solidFill>
                  <a:schemeClr val="tx1"/>
                </a:solidFill>
              </a:rPr>
              <a:t>Advanced</a:t>
            </a:r>
            <a:r>
              <a:rPr lang="de-DE" sz="1050" dirty="0">
                <a:solidFill>
                  <a:schemeClr val="tx1"/>
                </a:solidFill>
              </a:rPr>
              <a:t> Analytics </a:t>
            </a:r>
            <a:r>
              <a:rPr lang="de-DE" sz="1050" dirty="0" err="1">
                <a:solidFill>
                  <a:schemeClr val="tx1"/>
                </a:solidFill>
              </a:rPr>
              <a:t>for</a:t>
            </a:r>
            <a:r>
              <a:rPr lang="de-DE" sz="1050" dirty="0">
                <a:solidFill>
                  <a:schemeClr val="tx1"/>
                </a:solidFill>
              </a:rPr>
              <a:t> Biotechnology</a:t>
            </a:r>
          </a:p>
          <a:p>
            <a:r>
              <a:rPr lang="de-DE" sz="1050" i="1" dirty="0">
                <a:solidFill>
                  <a:srgbClr val="0070C0"/>
                </a:solidFill>
              </a:rPr>
              <a:t>3 SWS          5CP</a:t>
            </a:r>
          </a:p>
        </p:txBody>
      </p:sp>
      <p:sp>
        <p:nvSpPr>
          <p:cNvPr id="99" name="Textfeld 98">
            <a:extLst>
              <a:ext uri="{FF2B5EF4-FFF2-40B4-BE49-F238E27FC236}">
                <a16:creationId xmlns:a16="http://schemas.microsoft.com/office/drawing/2014/main" id="{19E20CE7-E41A-4C14-98D1-0DA28299FA18}"/>
              </a:ext>
            </a:extLst>
          </p:cNvPr>
          <p:cNvSpPr txBox="1"/>
          <p:nvPr/>
        </p:nvSpPr>
        <p:spPr>
          <a:xfrm>
            <a:off x="7501571" y="3532287"/>
            <a:ext cx="792088" cy="215444"/>
          </a:xfrm>
          <a:prstGeom prst="rect">
            <a:avLst/>
          </a:prstGeom>
          <a:noFill/>
        </p:spPr>
        <p:txBody>
          <a:bodyPr wrap="square" rtlCol="0">
            <a:spAutoFit/>
          </a:bodyPr>
          <a:lstStyle/>
          <a:p>
            <a:r>
              <a:rPr lang="de-DE" sz="800" dirty="0"/>
              <a:t>CS0026</a:t>
            </a:r>
          </a:p>
        </p:txBody>
      </p:sp>
      <p:sp>
        <p:nvSpPr>
          <p:cNvPr id="100" name="Textfeld 99">
            <a:extLst>
              <a:ext uri="{FF2B5EF4-FFF2-40B4-BE49-F238E27FC236}">
                <a16:creationId xmlns:a16="http://schemas.microsoft.com/office/drawing/2014/main" id="{6C91612F-8ED9-4302-81C1-499336947F34}"/>
              </a:ext>
            </a:extLst>
          </p:cNvPr>
          <p:cNvSpPr txBox="1"/>
          <p:nvPr/>
        </p:nvSpPr>
        <p:spPr>
          <a:xfrm>
            <a:off x="4176738" y="3565009"/>
            <a:ext cx="792088" cy="215444"/>
          </a:xfrm>
          <a:prstGeom prst="rect">
            <a:avLst/>
          </a:prstGeom>
          <a:noFill/>
        </p:spPr>
        <p:txBody>
          <a:bodyPr wrap="square" rtlCol="0">
            <a:spAutoFit/>
          </a:bodyPr>
          <a:lstStyle/>
          <a:p>
            <a:r>
              <a:rPr lang="de-DE" sz="800" dirty="0"/>
              <a:t>CS0025</a:t>
            </a:r>
          </a:p>
        </p:txBody>
      </p:sp>
      <p:sp>
        <p:nvSpPr>
          <p:cNvPr id="101" name="Textfeld 100">
            <a:extLst>
              <a:ext uri="{FF2B5EF4-FFF2-40B4-BE49-F238E27FC236}">
                <a16:creationId xmlns:a16="http://schemas.microsoft.com/office/drawing/2014/main" id="{8572427D-9C53-4EDC-9159-05D7CEFB5A88}"/>
              </a:ext>
            </a:extLst>
          </p:cNvPr>
          <p:cNvSpPr txBox="1"/>
          <p:nvPr/>
        </p:nvSpPr>
        <p:spPr>
          <a:xfrm>
            <a:off x="4182946" y="2678379"/>
            <a:ext cx="792088" cy="215444"/>
          </a:xfrm>
          <a:prstGeom prst="rect">
            <a:avLst/>
          </a:prstGeom>
          <a:noFill/>
        </p:spPr>
        <p:txBody>
          <a:bodyPr wrap="square" rtlCol="0">
            <a:spAutoFit/>
          </a:bodyPr>
          <a:lstStyle/>
          <a:p>
            <a:r>
              <a:rPr lang="de-DE" sz="800" dirty="0"/>
              <a:t>CS0023</a:t>
            </a:r>
          </a:p>
        </p:txBody>
      </p:sp>
      <p:sp>
        <p:nvSpPr>
          <p:cNvPr id="103" name="Rechteck 102">
            <a:extLst>
              <a:ext uri="{FF2B5EF4-FFF2-40B4-BE49-F238E27FC236}">
                <a16:creationId xmlns:a16="http://schemas.microsoft.com/office/drawing/2014/main" id="{7064E6B9-8477-4648-839E-83828C9B4D5D}"/>
              </a:ext>
            </a:extLst>
          </p:cNvPr>
          <p:cNvSpPr/>
          <p:nvPr/>
        </p:nvSpPr>
        <p:spPr>
          <a:xfrm>
            <a:off x="3563888" y="5620853"/>
            <a:ext cx="1047600" cy="810944"/>
          </a:xfrm>
          <a:prstGeom prst="rect">
            <a:avLst/>
          </a:prstGeom>
          <a:solidFill>
            <a:schemeClr val="accent6">
              <a:lumMod val="60000"/>
              <a:lumOff val="4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pPr>
              <a:spcBef>
                <a:spcPts val="300"/>
              </a:spcBef>
              <a:spcAft>
                <a:spcPts val="300"/>
              </a:spcAft>
            </a:pPr>
            <a:r>
              <a:rPr lang="de-DE" sz="1100" dirty="0">
                <a:solidFill>
                  <a:schemeClr val="tx1"/>
                </a:solidFill>
              </a:rPr>
              <a:t>Chemistry </a:t>
            </a:r>
            <a:r>
              <a:rPr lang="de-DE" sz="1100" dirty="0" err="1">
                <a:solidFill>
                  <a:schemeClr val="tx1"/>
                </a:solidFill>
              </a:rPr>
              <a:t>of</a:t>
            </a:r>
            <a:r>
              <a:rPr lang="de-DE" sz="1100" dirty="0">
                <a:solidFill>
                  <a:schemeClr val="tx1"/>
                </a:solidFill>
              </a:rPr>
              <a:t> Enzymes          </a:t>
            </a:r>
            <a:r>
              <a:rPr lang="de-DE" sz="1050" i="1" dirty="0">
                <a:solidFill>
                  <a:srgbClr val="0070C0"/>
                </a:solidFill>
              </a:rPr>
              <a:t>3 SWS          5CP</a:t>
            </a:r>
          </a:p>
        </p:txBody>
      </p:sp>
      <p:sp>
        <p:nvSpPr>
          <p:cNvPr id="104" name="Rechteck 103">
            <a:extLst>
              <a:ext uri="{FF2B5EF4-FFF2-40B4-BE49-F238E27FC236}">
                <a16:creationId xmlns:a16="http://schemas.microsoft.com/office/drawing/2014/main" id="{A3A5FFCF-2C6F-4EEA-B002-E32A66E05033}"/>
              </a:ext>
            </a:extLst>
          </p:cNvPr>
          <p:cNvSpPr/>
          <p:nvPr/>
        </p:nvSpPr>
        <p:spPr>
          <a:xfrm>
            <a:off x="3563888" y="4743450"/>
            <a:ext cx="1047600" cy="810944"/>
          </a:xfrm>
          <a:prstGeom prst="rect">
            <a:avLst/>
          </a:prstGeom>
          <a:solidFill>
            <a:schemeClr val="accent6">
              <a:lumMod val="60000"/>
              <a:lumOff val="4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pPr>
              <a:spcBef>
                <a:spcPts val="300"/>
              </a:spcBef>
              <a:spcAft>
                <a:spcPts val="300"/>
              </a:spcAft>
            </a:pPr>
            <a:r>
              <a:rPr lang="de-DE" sz="900" dirty="0">
                <a:solidFill>
                  <a:schemeClr val="tx1"/>
                </a:solidFill>
              </a:rPr>
              <a:t>Genetic Engineering and </a:t>
            </a:r>
            <a:r>
              <a:rPr lang="de-DE" sz="900" dirty="0" err="1">
                <a:solidFill>
                  <a:schemeClr val="tx1"/>
                </a:solidFill>
              </a:rPr>
              <a:t>Synthetic</a:t>
            </a:r>
            <a:r>
              <a:rPr lang="de-DE" sz="900" dirty="0">
                <a:solidFill>
                  <a:schemeClr val="tx1"/>
                </a:solidFill>
              </a:rPr>
              <a:t> </a:t>
            </a:r>
            <a:r>
              <a:rPr lang="de-DE" sz="900" dirty="0" err="1">
                <a:solidFill>
                  <a:schemeClr val="tx1"/>
                </a:solidFill>
              </a:rPr>
              <a:t>Biology</a:t>
            </a:r>
            <a:r>
              <a:rPr lang="de-DE" sz="900" i="1" dirty="0">
                <a:solidFill>
                  <a:srgbClr val="0070C0"/>
                </a:solidFill>
              </a:rPr>
              <a:t> </a:t>
            </a:r>
            <a:r>
              <a:rPr lang="de-DE" sz="1050" i="1" dirty="0">
                <a:solidFill>
                  <a:srgbClr val="0070C0"/>
                </a:solidFill>
              </a:rPr>
              <a:t>4 SWS          5CP</a:t>
            </a:r>
          </a:p>
        </p:txBody>
      </p:sp>
      <p:sp>
        <p:nvSpPr>
          <p:cNvPr id="105" name="Textfeld 104">
            <a:extLst>
              <a:ext uri="{FF2B5EF4-FFF2-40B4-BE49-F238E27FC236}">
                <a16:creationId xmlns:a16="http://schemas.microsoft.com/office/drawing/2014/main" id="{F1D4CBB9-7D5E-4BDB-85AC-36EFB341FD8B}"/>
              </a:ext>
            </a:extLst>
          </p:cNvPr>
          <p:cNvSpPr txBox="1"/>
          <p:nvPr/>
        </p:nvSpPr>
        <p:spPr>
          <a:xfrm>
            <a:off x="4164000" y="4718103"/>
            <a:ext cx="792088" cy="215444"/>
          </a:xfrm>
          <a:prstGeom prst="rect">
            <a:avLst/>
          </a:prstGeom>
          <a:noFill/>
        </p:spPr>
        <p:txBody>
          <a:bodyPr wrap="square" rtlCol="0">
            <a:spAutoFit/>
          </a:bodyPr>
          <a:lstStyle/>
          <a:p>
            <a:r>
              <a:rPr lang="de-DE" sz="800" dirty="0"/>
              <a:t>CS0006</a:t>
            </a:r>
          </a:p>
        </p:txBody>
      </p:sp>
      <p:sp>
        <p:nvSpPr>
          <p:cNvPr id="106" name="Textfeld 105">
            <a:extLst>
              <a:ext uri="{FF2B5EF4-FFF2-40B4-BE49-F238E27FC236}">
                <a16:creationId xmlns:a16="http://schemas.microsoft.com/office/drawing/2014/main" id="{B1CCF4A9-9B5C-444E-8CE9-2640039F20CE}"/>
              </a:ext>
            </a:extLst>
          </p:cNvPr>
          <p:cNvSpPr txBox="1"/>
          <p:nvPr/>
        </p:nvSpPr>
        <p:spPr>
          <a:xfrm>
            <a:off x="4174956" y="5607895"/>
            <a:ext cx="792088" cy="215444"/>
          </a:xfrm>
          <a:prstGeom prst="rect">
            <a:avLst/>
          </a:prstGeom>
          <a:noFill/>
        </p:spPr>
        <p:txBody>
          <a:bodyPr wrap="square" rtlCol="0">
            <a:spAutoFit/>
          </a:bodyPr>
          <a:lstStyle/>
          <a:p>
            <a:r>
              <a:rPr lang="de-DE" sz="800" dirty="0"/>
              <a:t>CS0019</a:t>
            </a:r>
          </a:p>
        </p:txBody>
      </p:sp>
    </p:spTree>
    <p:extLst>
      <p:ext uri="{BB962C8B-B14F-4D97-AF65-F5344CB8AC3E}">
        <p14:creationId xmlns:p14="http://schemas.microsoft.com/office/powerpoint/2010/main" val="1034872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Textfeld 22"/>
          <p:cNvSpPr txBox="1"/>
          <p:nvPr/>
        </p:nvSpPr>
        <p:spPr>
          <a:xfrm>
            <a:off x="359039" y="88050"/>
            <a:ext cx="7957374" cy="369332"/>
          </a:xfrm>
          <a:prstGeom prst="rect">
            <a:avLst/>
          </a:prstGeom>
          <a:solidFill>
            <a:schemeClr val="accent2">
              <a:lumMod val="60000"/>
              <a:lumOff val="40000"/>
            </a:schemeClr>
          </a:solidFill>
          <a:ln w="28575">
            <a:solidFill>
              <a:srgbClr val="C00000"/>
            </a:solidFill>
          </a:ln>
        </p:spPr>
        <p:txBody>
          <a:bodyPr wrap="square" rtlCol="0">
            <a:spAutoFit/>
          </a:bodyPr>
          <a:lstStyle/>
          <a:p>
            <a:r>
              <a:rPr lang="de-DE" dirty="0" smtClean="0"/>
              <a:t>Biomassetechnologie - </a:t>
            </a:r>
            <a:r>
              <a:rPr lang="de-DE" i="1" dirty="0" err="1" smtClean="0"/>
              <a:t>Biomass</a:t>
            </a:r>
            <a:r>
              <a:rPr lang="de-DE" i="1" dirty="0" smtClean="0"/>
              <a:t> </a:t>
            </a:r>
            <a:r>
              <a:rPr lang="de-DE" i="1" dirty="0" err="1" smtClean="0"/>
              <a:t>Tec</a:t>
            </a:r>
            <a:r>
              <a:rPr lang="de-DE" i="1" dirty="0" smtClean="0"/>
              <a:t>.</a:t>
            </a:r>
            <a:r>
              <a:rPr lang="de-DE" dirty="0" smtClean="0"/>
              <a:t> * SP Energetische Nutzung - </a:t>
            </a:r>
            <a:r>
              <a:rPr lang="de-DE" i="1" dirty="0" err="1" smtClean="0"/>
              <a:t>Energy</a:t>
            </a:r>
            <a:r>
              <a:rPr lang="de-DE" i="1" dirty="0" smtClean="0"/>
              <a:t> </a:t>
            </a:r>
            <a:r>
              <a:rPr lang="de-DE" i="1" dirty="0" err="1" smtClean="0"/>
              <a:t>Use</a:t>
            </a:r>
            <a:endParaRPr lang="de-DE" i="1" dirty="0"/>
          </a:p>
        </p:txBody>
      </p:sp>
      <p:cxnSp>
        <p:nvCxnSpPr>
          <p:cNvPr id="3" name="Gerade Verbindung 2"/>
          <p:cNvCxnSpPr/>
          <p:nvPr/>
        </p:nvCxnSpPr>
        <p:spPr>
          <a:xfrm>
            <a:off x="0" y="3501008"/>
            <a:ext cx="91440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4" name="Gerade Verbindung 133"/>
          <p:cNvCxnSpPr/>
          <p:nvPr/>
        </p:nvCxnSpPr>
        <p:spPr>
          <a:xfrm>
            <a:off x="-1000" y="548680"/>
            <a:ext cx="91440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 name="Gerade Verbindung 29"/>
          <p:cNvCxnSpPr/>
          <p:nvPr/>
        </p:nvCxnSpPr>
        <p:spPr>
          <a:xfrm>
            <a:off x="351146" y="548680"/>
            <a:ext cx="0" cy="630932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344" name="Rechteck 343"/>
          <p:cNvSpPr/>
          <p:nvPr/>
        </p:nvSpPr>
        <p:spPr>
          <a:xfrm>
            <a:off x="435877" y="673840"/>
            <a:ext cx="1047499" cy="810944"/>
          </a:xfrm>
          <a:prstGeom prst="rect">
            <a:avLst/>
          </a:prstGeom>
          <a:no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pPr>
              <a:spcBef>
                <a:spcPts val="300"/>
              </a:spcBef>
              <a:spcAft>
                <a:spcPts val="300"/>
              </a:spcAft>
            </a:pPr>
            <a:endParaRPr lang="de-DE" sz="1100" dirty="0">
              <a:solidFill>
                <a:schemeClr val="tx1"/>
              </a:solidFill>
            </a:endParaRPr>
          </a:p>
          <a:p>
            <a:pPr>
              <a:spcBef>
                <a:spcPts val="300"/>
              </a:spcBef>
              <a:spcAft>
                <a:spcPts val="300"/>
              </a:spcAft>
            </a:pPr>
            <a:endParaRPr lang="de-DE" sz="1100" dirty="0">
              <a:solidFill>
                <a:schemeClr val="tx1"/>
              </a:solidFill>
            </a:endParaRPr>
          </a:p>
          <a:p>
            <a:pPr>
              <a:spcBef>
                <a:spcPts val="300"/>
              </a:spcBef>
              <a:spcAft>
                <a:spcPts val="300"/>
              </a:spcAft>
            </a:pPr>
            <a:r>
              <a:rPr lang="de-DE" sz="1050" dirty="0">
                <a:solidFill>
                  <a:schemeClr val="tx1"/>
                </a:solidFill>
              </a:rPr>
              <a:t>Einführung in die stoffliche Nutzung            </a:t>
            </a:r>
            <a:r>
              <a:rPr lang="de-DE" sz="1050" i="1" dirty="0">
                <a:solidFill>
                  <a:srgbClr val="0070C0"/>
                </a:solidFill>
              </a:rPr>
              <a:t>                                                   4 SWS          5CP</a:t>
            </a:r>
          </a:p>
        </p:txBody>
      </p:sp>
      <p:sp>
        <p:nvSpPr>
          <p:cNvPr id="350" name="Textfeld 349"/>
          <p:cNvSpPr txBox="1"/>
          <p:nvPr/>
        </p:nvSpPr>
        <p:spPr>
          <a:xfrm rot="-5400000">
            <a:off x="-469858" y="1536984"/>
            <a:ext cx="1313901" cy="345406"/>
          </a:xfrm>
          <a:prstGeom prst="rect">
            <a:avLst/>
          </a:prstGeom>
          <a:noFill/>
        </p:spPr>
        <p:txBody>
          <a:bodyPr wrap="square" rtlCol="0">
            <a:spAutoFit/>
          </a:bodyPr>
          <a:lstStyle/>
          <a:p>
            <a:r>
              <a:rPr lang="de-DE" sz="1600" b="1" dirty="0" err="1" smtClean="0"/>
              <a:t>Wintersem</a:t>
            </a:r>
            <a:r>
              <a:rPr lang="de-DE" sz="1600" b="1" dirty="0" smtClean="0"/>
              <a:t>.</a:t>
            </a:r>
            <a:endParaRPr lang="de-DE" sz="1600" b="1" dirty="0"/>
          </a:p>
        </p:txBody>
      </p:sp>
      <p:sp>
        <p:nvSpPr>
          <p:cNvPr id="195" name="Textfeld 338"/>
          <p:cNvSpPr txBox="1">
            <a:spLocks noChangeArrowheads="1"/>
          </p:cNvSpPr>
          <p:nvPr/>
        </p:nvSpPr>
        <p:spPr bwMode="auto">
          <a:xfrm rot="16200000">
            <a:off x="-532640" y="4544430"/>
            <a:ext cx="1417285"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r>
              <a:rPr lang="de-DE" sz="1600" b="1" dirty="0" err="1" smtClean="0">
                <a:solidFill>
                  <a:srgbClr val="000000"/>
                </a:solidFill>
                <a:latin typeface="Calibri" pitchFamily="34" charset="0"/>
              </a:rPr>
              <a:t>Summersem</a:t>
            </a:r>
            <a:r>
              <a:rPr lang="de-DE" sz="1600" b="1" dirty="0" smtClean="0">
                <a:solidFill>
                  <a:srgbClr val="000000"/>
                </a:solidFill>
                <a:latin typeface="Calibri" pitchFamily="34" charset="0"/>
              </a:rPr>
              <a:t>.</a:t>
            </a:r>
            <a:endParaRPr lang="de-DE" sz="1600" b="1" dirty="0">
              <a:solidFill>
                <a:srgbClr val="000000"/>
              </a:solidFill>
              <a:latin typeface="Calibri" pitchFamily="34" charset="0"/>
            </a:endParaRPr>
          </a:p>
        </p:txBody>
      </p:sp>
      <p:sp>
        <p:nvSpPr>
          <p:cNvPr id="298" name="Rechteck 297"/>
          <p:cNvSpPr/>
          <p:nvPr/>
        </p:nvSpPr>
        <p:spPr>
          <a:xfrm>
            <a:off x="1539117" y="3976949"/>
            <a:ext cx="1047600" cy="810944"/>
          </a:xfrm>
          <a:prstGeom prst="rect">
            <a:avLst/>
          </a:prstGeom>
          <a:no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pPr>
              <a:spcBef>
                <a:spcPts val="300"/>
              </a:spcBef>
              <a:spcAft>
                <a:spcPts val="300"/>
              </a:spcAft>
            </a:pPr>
            <a:endParaRPr lang="de-DE" sz="1050" dirty="0">
              <a:solidFill>
                <a:schemeClr val="tx1"/>
              </a:solidFill>
            </a:endParaRPr>
          </a:p>
          <a:p>
            <a:pPr>
              <a:spcBef>
                <a:spcPts val="300"/>
              </a:spcBef>
              <a:spcAft>
                <a:spcPts val="300"/>
              </a:spcAft>
            </a:pPr>
            <a:r>
              <a:rPr lang="de-DE" sz="1050" dirty="0">
                <a:solidFill>
                  <a:schemeClr val="tx1"/>
                </a:solidFill>
              </a:rPr>
              <a:t>	</a:t>
            </a:r>
          </a:p>
          <a:p>
            <a:pPr>
              <a:spcBef>
                <a:spcPts val="300"/>
              </a:spcBef>
              <a:spcAft>
                <a:spcPts val="300"/>
              </a:spcAft>
            </a:pPr>
            <a:r>
              <a:rPr lang="de-DE" sz="1050" dirty="0">
                <a:solidFill>
                  <a:schemeClr val="tx1"/>
                </a:solidFill>
              </a:rPr>
              <a:t>Adv. </a:t>
            </a:r>
            <a:r>
              <a:rPr lang="de-DE" sz="1050" dirty="0" err="1">
                <a:solidFill>
                  <a:schemeClr val="tx1"/>
                </a:solidFill>
              </a:rPr>
              <a:t>Sustainability</a:t>
            </a:r>
            <a:r>
              <a:rPr lang="de-DE" sz="1050" dirty="0">
                <a:solidFill>
                  <a:schemeClr val="tx1"/>
                </a:solidFill>
              </a:rPr>
              <a:t> and LCA </a:t>
            </a:r>
            <a:r>
              <a:rPr lang="de-DE" sz="1050" i="1" dirty="0">
                <a:solidFill>
                  <a:srgbClr val="0070C0"/>
                </a:solidFill>
              </a:rPr>
              <a:t>Fröhling</a:t>
            </a:r>
            <a:r>
              <a:rPr lang="de-DE" sz="1050" dirty="0">
                <a:solidFill>
                  <a:schemeClr val="tx1"/>
                </a:solidFill>
              </a:rPr>
              <a:t>      </a:t>
            </a:r>
            <a:r>
              <a:rPr lang="de-DE" sz="1050" i="1" dirty="0">
                <a:solidFill>
                  <a:schemeClr val="tx2">
                    <a:lumMod val="60000"/>
                    <a:lumOff val="40000"/>
                  </a:schemeClr>
                </a:solidFill>
              </a:rPr>
              <a:t>4/6</a:t>
            </a:r>
          </a:p>
        </p:txBody>
      </p:sp>
      <p:sp>
        <p:nvSpPr>
          <p:cNvPr id="299" name="Rechteck 298"/>
          <p:cNvSpPr/>
          <p:nvPr/>
        </p:nvSpPr>
        <p:spPr>
          <a:xfrm>
            <a:off x="4436676" y="672048"/>
            <a:ext cx="1047600" cy="801469"/>
          </a:xfrm>
          <a:prstGeom prst="rect">
            <a:avLst/>
          </a:prstGeom>
          <a:solidFill>
            <a:schemeClr val="accent2">
              <a:lumMod val="60000"/>
              <a:lumOff val="40000"/>
            </a:schemeClr>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pPr>
              <a:spcBef>
                <a:spcPts val="300"/>
              </a:spcBef>
              <a:spcAft>
                <a:spcPts val="300"/>
              </a:spcAft>
            </a:pPr>
            <a:r>
              <a:rPr lang="de-DE" sz="1100" dirty="0" err="1">
                <a:solidFill>
                  <a:schemeClr val="tx1"/>
                </a:solidFill>
              </a:rPr>
              <a:t>Production</a:t>
            </a:r>
            <a:r>
              <a:rPr lang="de-DE" sz="1100" dirty="0">
                <a:solidFill>
                  <a:schemeClr val="tx1"/>
                </a:solidFill>
              </a:rPr>
              <a:t>    </a:t>
            </a:r>
            <a:r>
              <a:rPr lang="de-DE" sz="1100" dirty="0" err="1">
                <a:solidFill>
                  <a:schemeClr val="tx1"/>
                </a:solidFill>
              </a:rPr>
              <a:t>of</a:t>
            </a:r>
            <a:r>
              <a:rPr lang="de-DE" sz="1100" dirty="0">
                <a:solidFill>
                  <a:schemeClr val="tx1"/>
                </a:solidFill>
              </a:rPr>
              <a:t> alternative </a:t>
            </a:r>
            <a:r>
              <a:rPr lang="de-DE" sz="1100" dirty="0" err="1">
                <a:solidFill>
                  <a:schemeClr val="tx1"/>
                </a:solidFill>
              </a:rPr>
              <a:t>fuels</a:t>
            </a:r>
            <a:r>
              <a:rPr lang="de-DE" sz="1100" dirty="0">
                <a:solidFill>
                  <a:schemeClr val="tx1"/>
                </a:solidFill>
              </a:rPr>
              <a:t>                 </a:t>
            </a:r>
            <a:r>
              <a:rPr lang="de-DE" sz="1050" i="1" dirty="0">
                <a:solidFill>
                  <a:srgbClr val="0070C0"/>
                </a:solidFill>
              </a:rPr>
              <a:t>4 SWS          5CP</a:t>
            </a:r>
          </a:p>
        </p:txBody>
      </p:sp>
      <p:sp>
        <p:nvSpPr>
          <p:cNvPr id="224" name="Rechteck 223"/>
          <p:cNvSpPr/>
          <p:nvPr/>
        </p:nvSpPr>
        <p:spPr>
          <a:xfrm>
            <a:off x="435600" y="1543725"/>
            <a:ext cx="1047499" cy="810944"/>
          </a:xfrm>
          <a:prstGeom prst="rect">
            <a:avLst/>
          </a:prstGeom>
          <a:no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pPr>
              <a:spcBef>
                <a:spcPts val="300"/>
              </a:spcBef>
              <a:spcAft>
                <a:spcPts val="300"/>
              </a:spcAft>
            </a:pPr>
            <a:r>
              <a:rPr lang="de-DE" sz="900" dirty="0">
                <a:solidFill>
                  <a:schemeClr val="tx1"/>
                </a:solidFill>
              </a:rPr>
              <a:t>               Einführung Energiewandlung/ Energiewirtschaf</a:t>
            </a:r>
            <a:r>
              <a:rPr lang="de-DE" sz="1050" dirty="0">
                <a:solidFill>
                  <a:schemeClr val="tx1"/>
                </a:solidFill>
              </a:rPr>
              <a:t>t  </a:t>
            </a:r>
            <a:r>
              <a:rPr lang="de-DE" sz="1050" i="1" dirty="0">
                <a:solidFill>
                  <a:srgbClr val="0070C0"/>
                </a:solidFill>
              </a:rPr>
              <a:t>       4 SWS          5CP</a:t>
            </a:r>
          </a:p>
        </p:txBody>
      </p:sp>
      <p:sp>
        <p:nvSpPr>
          <p:cNvPr id="295" name="Rechteck 294"/>
          <p:cNvSpPr/>
          <p:nvPr/>
        </p:nvSpPr>
        <p:spPr>
          <a:xfrm>
            <a:off x="5543497" y="4780652"/>
            <a:ext cx="1047499" cy="813137"/>
          </a:xfrm>
          <a:prstGeom prst="rect">
            <a:avLst/>
          </a:prstGeom>
          <a:solidFill>
            <a:schemeClr val="accent2">
              <a:lumMod val="60000"/>
              <a:lumOff val="40000"/>
            </a:schemeClr>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pPr>
              <a:spcBef>
                <a:spcPts val="300"/>
              </a:spcBef>
              <a:spcAft>
                <a:spcPts val="300"/>
              </a:spcAft>
            </a:pPr>
            <a:r>
              <a:rPr lang="de-DE" sz="1050" dirty="0">
                <a:solidFill>
                  <a:schemeClr val="tx1"/>
                </a:solidFill>
              </a:rPr>
              <a:t>Hydropower</a:t>
            </a:r>
            <a:r>
              <a:rPr lang="de-DE" sz="1050" i="1" dirty="0">
                <a:solidFill>
                  <a:srgbClr val="0070C0"/>
                </a:solidFill>
              </a:rPr>
              <a:t>       3 SWS          4CP</a:t>
            </a:r>
          </a:p>
        </p:txBody>
      </p:sp>
      <p:sp>
        <p:nvSpPr>
          <p:cNvPr id="308" name="Rechteck 307"/>
          <p:cNvSpPr/>
          <p:nvPr/>
        </p:nvSpPr>
        <p:spPr>
          <a:xfrm>
            <a:off x="435600" y="4852810"/>
            <a:ext cx="1047499" cy="810944"/>
          </a:xfrm>
          <a:prstGeom prst="rect">
            <a:avLst/>
          </a:prstGeom>
          <a:no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pPr>
              <a:spcBef>
                <a:spcPts val="300"/>
              </a:spcBef>
              <a:spcAft>
                <a:spcPts val="300"/>
              </a:spcAft>
            </a:pPr>
            <a:r>
              <a:rPr lang="de-DE" sz="900" dirty="0">
                <a:solidFill>
                  <a:schemeClr val="tx1"/>
                </a:solidFill>
              </a:rPr>
              <a:t>Ökobilanzierung Nachwachsender Rohstoffe</a:t>
            </a:r>
            <a:r>
              <a:rPr lang="de-DE" sz="1050" i="1" dirty="0">
                <a:solidFill>
                  <a:schemeClr val="tx2">
                    <a:lumMod val="60000"/>
                    <a:lumOff val="40000"/>
                  </a:schemeClr>
                </a:solidFill>
              </a:rPr>
              <a:t>            4 SWS          5CP</a:t>
            </a:r>
          </a:p>
        </p:txBody>
      </p:sp>
      <p:sp>
        <p:nvSpPr>
          <p:cNvPr id="310" name="Rechteck 309"/>
          <p:cNvSpPr/>
          <p:nvPr/>
        </p:nvSpPr>
        <p:spPr>
          <a:xfrm>
            <a:off x="6641966" y="3917061"/>
            <a:ext cx="1047600" cy="810944"/>
          </a:xfrm>
          <a:prstGeom prst="rect">
            <a:avLst/>
          </a:prstGeom>
          <a:solidFill>
            <a:schemeClr val="accent2">
              <a:lumMod val="60000"/>
              <a:lumOff val="40000"/>
            </a:schemeClr>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pPr>
              <a:spcBef>
                <a:spcPts val="300"/>
              </a:spcBef>
              <a:spcAft>
                <a:spcPts val="300"/>
              </a:spcAft>
            </a:pPr>
            <a:r>
              <a:rPr lang="de-DE" sz="1050" dirty="0">
                <a:solidFill>
                  <a:schemeClr val="tx1"/>
                </a:solidFill>
              </a:rPr>
              <a:t>Forschungs-praktikum</a:t>
            </a:r>
            <a:r>
              <a:rPr lang="de-DE" sz="1050" i="1" dirty="0">
                <a:solidFill>
                  <a:srgbClr val="0070C0"/>
                </a:solidFill>
              </a:rPr>
              <a:t>         4 SWS          5CP</a:t>
            </a:r>
          </a:p>
        </p:txBody>
      </p:sp>
      <p:sp>
        <p:nvSpPr>
          <p:cNvPr id="126" name="Rechteck 125"/>
          <p:cNvSpPr/>
          <p:nvPr/>
        </p:nvSpPr>
        <p:spPr>
          <a:xfrm>
            <a:off x="1547664" y="1545643"/>
            <a:ext cx="1047600" cy="810944"/>
          </a:xfrm>
          <a:prstGeom prst="rect">
            <a:avLst/>
          </a:prstGeom>
          <a:solidFill>
            <a:schemeClr val="bg1"/>
          </a:solid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de-DE" sz="900" dirty="0">
              <a:solidFill>
                <a:schemeClr val="tx1"/>
              </a:solidFill>
            </a:endParaRPr>
          </a:p>
          <a:p>
            <a:r>
              <a:rPr lang="de-DE" sz="900" dirty="0">
                <a:solidFill>
                  <a:schemeClr val="tx1"/>
                </a:solidFill>
              </a:rPr>
              <a:t>Einführung in die Ökonomie von NaWaRo                </a:t>
            </a:r>
            <a:r>
              <a:rPr lang="de-DE" sz="1050" i="1" dirty="0">
                <a:solidFill>
                  <a:srgbClr val="0070C0"/>
                </a:solidFill>
              </a:rPr>
              <a:t>4 SWS          5CP</a:t>
            </a:r>
          </a:p>
        </p:txBody>
      </p:sp>
      <p:sp>
        <p:nvSpPr>
          <p:cNvPr id="130" name="Rechteck 129"/>
          <p:cNvSpPr/>
          <p:nvPr/>
        </p:nvSpPr>
        <p:spPr>
          <a:xfrm>
            <a:off x="4436676" y="3915711"/>
            <a:ext cx="1047600" cy="810944"/>
          </a:xfrm>
          <a:prstGeom prst="rect">
            <a:avLst/>
          </a:prstGeom>
          <a:solidFill>
            <a:schemeClr val="accent2">
              <a:lumMod val="60000"/>
              <a:lumOff val="40000"/>
            </a:schemeClr>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pPr>
              <a:spcBef>
                <a:spcPts val="300"/>
              </a:spcBef>
              <a:spcAft>
                <a:spcPts val="300"/>
              </a:spcAft>
            </a:pPr>
            <a:r>
              <a:rPr lang="de-DE" sz="1050" dirty="0" err="1">
                <a:solidFill>
                  <a:schemeClr val="tx1"/>
                </a:solidFill>
              </a:rPr>
              <a:t>Detailed</a:t>
            </a:r>
            <a:r>
              <a:rPr lang="de-DE" sz="1050" dirty="0">
                <a:solidFill>
                  <a:schemeClr val="tx1"/>
                </a:solidFill>
              </a:rPr>
              <a:t> </a:t>
            </a:r>
            <a:r>
              <a:rPr lang="de-DE" sz="1050" dirty="0" err="1">
                <a:solidFill>
                  <a:schemeClr val="tx1"/>
                </a:solidFill>
              </a:rPr>
              <a:t>Process</a:t>
            </a:r>
            <a:r>
              <a:rPr lang="de-DE" sz="1050" dirty="0">
                <a:solidFill>
                  <a:schemeClr val="tx1"/>
                </a:solidFill>
              </a:rPr>
              <a:t> Engineering          </a:t>
            </a:r>
            <a:r>
              <a:rPr lang="de-DE" sz="1050" i="1" dirty="0">
                <a:solidFill>
                  <a:srgbClr val="0070C0"/>
                </a:solidFill>
              </a:rPr>
              <a:t>4 SWS         5CP</a:t>
            </a:r>
          </a:p>
        </p:txBody>
      </p:sp>
      <p:sp>
        <p:nvSpPr>
          <p:cNvPr id="49" name="Rechteck 48"/>
          <p:cNvSpPr/>
          <p:nvPr/>
        </p:nvSpPr>
        <p:spPr>
          <a:xfrm>
            <a:off x="3327926" y="668418"/>
            <a:ext cx="1047600" cy="810944"/>
          </a:xfrm>
          <a:prstGeom prst="rect">
            <a:avLst/>
          </a:prstGeom>
          <a:solidFill>
            <a:schemeClr val="accent2">
              <a:lumMod val="60000"/>
              <a:lumOff val="40000"/>
            </a:schemeClr>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r>
              <a:rPr lang="de-DE" sz="900" dirty="0" err="1">
                <a:solidFill>
                  <a:schemeClr val="tx1"/>
                </a:solidFill>
              </a:rPr>
              <a:t>Mechanical</a:t>
            </a:r>
            <a:r>
              <a:rPr lang="de-DE" sz="900" dirty="0">
                <a:solidFill>
                  <a:schemeClr val="tx1"/>
                </a:solidFill>
              </a:rPr>
              <a:t> </a:t>
            </a:r>
            <a:r>
              <a:rPr lang="de-DE" sz="900" dirty="0" err="1">
                <a:solidFill>
                  <a:schemeClr val="tx1"/>
                </a:solidFill>
              </a:rPr>
              <a:t>process</a:t>
            </a:r>
            <a:r>
              <a:rPr lang="de-DE" sz="900" dirty="0">
                <a:solidFill>
                  <a:schemeClr val="tx1"/>
                </a:solidFill>
              </a:rPr>
              <a:t> </a:t>
            </a:r>
            <a:r>
              <a:rPr lang="de-DE" sz="900" dirty="0" err="1">
                <a:solidFill>
                  <a:schemeClr val="tx1"/>
                </a:solidFill>
              </a:rPr>
              <a:t>engineering</a:t>
            </a:r>
            <a:endParaRPr lang="de-DE" sz="900" dirty="0">
              <a:solidFill>
                <a:schemeClr val="tx1"/>
              </a:solidFill>
            </a:endParaRPr>
          </a:p>
          <a:p>
            <a:r>
              <a:rPr lang="de-DE" sz="1050" i="1" dirty="0">
                <a:solidFill>
                  <a:srgbClr val="0070C0"/>
                </a:solidFill>
              </a:rPr>
              <a:t>4 SWS          6CP</a:t>
            </a:r>
          </a:p>
        </p:txBody>
      </p:sp>
      <p:sp>
        <p:nvSpPr>
          <p:cNvPr id="50" name="Rechteck 49"/>
          <p:cNvSpPr/>
          <p:nvPr/>
        </p:nvSpPr>
        <p:spPr>
          <a:xfrm>
            <a:off x="4440566" y="4779807"/>
            <a:ext cx="1047600" cy="810944"/>
          </a:xfrm>
          <a:prstGeom prst="rect">
            <a:avLst/>
          </a:prstGeom>
          <a:solidFill>
            <a:schemeClr val="accent2">
              <a:lumMod val="60000"/>
              <a:lumOff val="40000"/>
            </a:schemeClr>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pPr>
              <a:spcBef>
                <a:spcPts val="300"/>
              </a:spcBef>
              <a:spcAft>
                <a:spcPts val="300"/>
              </a:spcAft>
            </a:pPr>
            <a:r>
              <a:rPr lang="de-DE" sz="1050" dirty="0" err="1">
                <a:solidFill>
                  <a:schemeClr val="tx1"/>
                </a:solidFill>
              </a:rPr>
              <a:t>Machine</a:t>
            </a:r>
            <a:r>
              <a:rPr lang="de-DE" sz="1050" dirty="0">
                <a:solidFill>
                  <a:schemeClr val="tx1"/>
                </a:solidFill>
              </a:rPr>
              <a:t> Learning           </a:t>
            </a:r>
            <a:r>
              <a:rPr lang="de-DE" sz="1050" i="1" dirty="0">
                <a:solidFill>
                  <a:srgbClr val="0070C0"/>
                </a:solidFill>
              </a:rPr>
              <a:t>4 SWS          5CP</a:t>
            </a:r>
          </a:p>
        </p:txBody>
      </p:sp>
      <p:sp>
        <p:nvSpPr>
          <p:cNvPr id="52" name="Rechteck 51"/>
          <p:cNvSpPr/>
          <p:nvPr/>
        </p:nvSpPr>
        <p:spPr>
          <a:xfrm>
            <a:off x="4440566" y="1537518"/>
            <a:ext cx="1047600" cy="802919"/>
          </a:xfrm>
          <a:prstGeom prst="rect">
            <a:avLst/>
          </a:prstGeom>
          <a:solidFill>
            <a:schemeClr val="accent2">
              <a:lumMod val="60000"/>
              <a:lumOff val="40000"/>
            </a:schemeClr>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r>
              <a:rPr lang="de-DE" sz="1050" dirty="0" err="1">
                <a:solidFill>
                  <a:schemeClr val="tx1"/>
                </a:solidFill>
              </a:rPr>
              <a:t>Conceptual</a:t>
            </a:r>
            <a:r>
              <a:rPr lang="de-DE" sz="1050" dirty="0">
                <a:solidFill>
                  <a:schemeClr val="tx1"/>
                </a:solidFill>
              </a:rPr>
              <a:t> </a:t>
            </a:r>
            <a:r>
              <a:rPr lang="de-DE" sz="1050" dirty="0" err="1">
                <a:solidFill>
                  <a:schemeClr val="tx1"/>
                </a:solidFill>
              </a:rPr>
              <a:t>process</a:t>
            </a:r>
            <a:r>
              <a:rPr lang="de-DE" sz="1050" dirty="0">
                <a:solidFill>
                  <a:schemeClr val="tx1"/>
                </a:solidFill>
              </a:rPr>
              <a:t> design</a:t>
            </a:r>
          </a:p>
          <a:p>
            <a:r>
              <a:rPr lang="de-DE" sz="1050" i="1" dirty="0">
                <a:solidFill>
                  <a:srgbClr val="0070C0"/>
                </a:solidFill>
              </a:rPr>
              <a:t>4CP              6CP</a:t>
            </a:r>
          </a:p>
        </p:txBody>
      </p:sp>
      <p:sp>
        <p:nvSpPr>
          <p:cNvPr id="2" name="Textfeld 1">
            <a:extLst>
              <a:ext uri="{FF2B5EF4-FFF2-40B4-BE49-F238E27FC236}">
                <a16:creationId xmlns:a16="http://schemas.microsoft.com/office/drawing/2014/main" id="{B7326FE2-3AEF-4D10-B537-56498F7BC5D8}"/>
              </a:ext>
            </a:extLst>
          </p:cNvPr>
          <p:cNvSpPr txBox="1"/>
          <p:nvPr/>
        </p:nvSpPr>
        <p:spPr>
          <a:xfrm>
            <a:off x="956904" y="3957178"/>
            <a:ext cx="792088" cy="215444"/>
          </a:xfrm>
          <a:prstGeom prst="rect">
            <a:avLst/>
          </a:prstGeom>
          <a:noFill/>
        </p:spPr>
        <p:txBody>
          <a:bodyPr wrap="square" rtlCol="0">
            <a:spAutoFit/>
          </a:bodyPr>
          <a:lstStyle/>
          <a:p>
            <a:r>
              <a:rPr lang="de-DE" sz="800" dirty="0"/>
              <a:t>WZ1102</a:t>
            </a:r>
          </a:p>
        </p:txBody>
      </p:sp>
      <p:sp>
        <p:nvSpPr>
          <p:cNvPr id="54" name="Textfeld 53">
            <a:extLst>
              <a:ext uri="{FF2B5EF4-FFF2-40B4-BE49-F238E27FC236}">
                <a16:creationId xmlns:a16="http://schemas.microsoft.com/office/drawing/2014/main" id="{F92E2326-B478-4D1C-B7A9-CE568028598C}"/>
              </a:ext>
            </a:extLst>
          </p:cNvPr>
          <p:cNvSpPr txBox="1"/>
          <p:nvPr/>
        </p:nvSpPr>
        <p:spPr>
          <a:xfrm>
            <a:off x="2140302" y="3952641"/>
            <a:ext cx="792088" cy="215444"/>
          </a:xfrm>
          <a:prstGeom prst="rect">
            <a:avLst/>
          </a:prstGeom>
          <a:noFill/>
        </p:spPr>
        <p:txBody>
          <a:bodyPr wrap="square" rtlCol="0">
            <a:spAutoFit/>
          </a:bodyPr>
          <a:lstStyle/>
          <a:p>
            <a:r>
              <a:rPr lang="de-DE" sz="800" dirty="0"/>
              <a:t>CS0120</a:t>
            </a:r>
          </a:p>
        </p:txBody>
      </p:sp>
      <p:sp>
        <p:nvSpPr>
          <p:cNvPr id="55" name="Rechteck 54">
            <a:extLst>
              <a:ext uri="{FF2B5EF4-FFF2-40B4-BE49-F238E27FC236}">
                <a16:creationId xmlns:a16="http://schemas.microsoft.com/office/drawing/2014/main" id="{4C5C510E-0C62-4CBC-94FF-57F337E08C94}"/>
              </a:ext>
            </a:extLst>
          </p:cNvPr>
          <p:cNvSpPr/>
          <p:nvPr/>
        </p:nvSpPr>
        <p:spPr>
          <a:xfrm>
            <a:off x="428157" y="3974258"/>
            <a:ext cx="1047499" cy="810944"/>
          </a:xfrm>
          <a:prstGeom prst="rect">
            <a:avLst/>
          </a:prstGeom>
          <a:no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pPr>
              <a:spcBef>
                <a:spcPts val="300"/>
              </a:spcBef>
              <a:spcAft>
                <a:spcPts val="300"/>
              </a:spcAft>
            </a:pPr>
            <a:endParaRPr lang="de-DE" sz="1100" dirty="0">
              <a:solidFill>
                <a:schemeClr val="tx1"/>
              </a:solidFill>
            </a:endParaRPr>
          </a:p>
          <a:p>
            <a:pPr>
              <a:spcBef>
                <a:spcPts val="300"/>
              </a:spcBef>
              <a:spcAft>
                <a:spcPts val="300"/>
              </a:spcAft>
            </a:pPr>
            <a:endParaRPr lang="de-DE" sz="1100" dirty="0">
              <a:solidFill>
                <a:schemeClr val="tx1"/>
              </a:solidFill>
            </a:endParaRPr>
          </a:p>
          <a:p>
            <a:pPr>
              <a:spcBef>
                <a:spcPts val="300"/>
              </a:spcBef>
              <a:spcAft>
                <a:spcPts val="300"/>
              </a:spcAft>
            </a:pPr>
            <a:r>
              <a:rPr lang="de-DE" sz="900" dirty="0">
                <a:solidFill>
                  <a:schemeClr val="tx1"/>
                </a:solidFill>
              </a:rPr>
              <a:t>Nachwachsende Rohstoffe und Agroökosysteme</a:t>
            </a:r>
            <a:r>
              <a:rPr lang="de-DE" sz="900" i="1" dirty="0">
                <a:solidFill>
                  <a:srgbClr val="0070C0"/>
                </a:solidFill>
              </a:rPr>
              <a:t>          </a:t>
            </a:r>
            <a:r>
              <a:rPr lang="de-DE" sz="1050" i="1" dirty="0">
                <a:solidFill>
                  <a:srgbClr val="0070C0"/>
                </a:solidFill>
              </a:rPr>
              <a:t>4 SWS          5CP</a:t>
            </a:r>
          </a:p>
        </p:txBody>
      </p:sp>
      <p:sp>
        <p:nvSpPr>
          <p:cNvPr id="56" name="Textfeld 55">
            <a:extLst>
              <a:ext uri="{FF2B5EF4-FFF2-40B4-BE49-F238E27FC236}">
                <a16:creationId xmlns:a16="http://schemas.microsoft.com/office/drawing/2014/main" id="{5B54C5FD-FE5D-47C9-8761-F23068E4247E}"/>
              </a:ext>
            </a:extLst>
          </p:cNvPr>
          <p:cNvSpPr txBox="1"/>
          <p:nvPr/>
        </p:nvSpPr>
        <p:spPr>
          <a:xfrm>
            <a:off x="971600" y="4848551"/>
            <a:ext cx="792088" cy="215444"/>
          </a:xfrm>
          <a:prstGeom prst="rect">
            <a:avLst/>
          </a:prstGeom>
          <a:noFill/>
        </p:spPr>
        <p:txBody>
          <a:bodyPr wrap="square" rtlCol="0">
            <a:spAutoFit/>
          </a:bodyPr>
          <a:lstStyle/>
          <a:p>
            <a:r>
              <a:rPr lang="de-DE" sz="800" dirty="0"/>
              <a:t>WZ1105</a:t>
            </a:r>
          </a:p>
        </p:txBody>
      </p:sp>
      <p:sp>
        <p:nvSpPr>
          <p:cNvPr id="57" name="Textfeld 56">
            <a:extLst>
              <a:ext uri="{FF2B5EF4-FFF2-40B4-BE49-F238E27FC236}">
                <a16:creationId xmlns:a16="http://schemas.microsoft.com/office/drawing/2014/main" id="{A6DDF64D-5415-45E3-8BBD-96CCF34E9FE5}"/>
              </a:ext>
            </a:extLst>
          </p:cNvPr>
          <p:cNvSpPr txBox="1"/>
          <p:nvPr/>
        </p:nvSpPr>
        <p:spPr>
          <a:xfrm>
            <a:off x="971600" y="658218"/>
            <a:ext cx="792088" cy="215444"/>
          </a:xfrm>
          <a:prstGeom prst="rect">
            <a:avLst/>
          </a:prstGeom>
          <a:noFill/>
        </p:spPr>
        <p:txBody>
          <a:bodyPr wrap="square" rtlCol="0">
            <a:spAutoFit/>
          </a:bodyPr>
          <a:lstStyle/>
          <a:p>
            <a:r>
              <a:rPr lang="de-DE" sz="800" dirty="0"/>
              <a:t>WZ1101</a:t>
            </a:r>
          </a:p>
        </p:txBody>
      </p:sp>
      <p:sp>
        <p:nvSpPr>
          <p:cNvPr id="58" name="Textfeld 57">
            <a:extLst>
              <a:ext uri="{FF2B5EF4-FFF2-40B4-BE49-F238E27FC236}">
                <a16:creationId xmlns:a16="http://schemas.microsoft.com/office/drawing/2014/main" id="{3258B4FE-1CA4-45E0-B33C-2B7EF70A6419}"/>
              </a:ext>
            </a:extLst>
          </p:cNvPr>
          <p:cNvSpPr txBox="1"/>
          <p:nvPr/>
        </p:nvSpPr>
        <p:spPr>
          <a:xfrm>
            <a:off x="971600" y="1534830"/>
            <a:ext cx="792088" cy="215444"/>
          </a:xfrm>
          <a:prstGeom prst="rect">
            <a:avLst/>
          </a:prstGeom>
          <a:noFill/>
        </p:spPr>
        <p:txBody>
          <a:bodyPr wrap="square" rtlCol="0">
            <a:spAutoFit/>
          </a:bodyPr>
          <a:lstStyle/>
          <a:p>
            <a:r>
              <a:rPr lang="de-DE" sz="800" dirty="0"/>
              <a:t>WZ1180</a:t>
            </a:r>
          </a:p>
        </p:txBody>
      </p:sp>
      <p:sp>
        <p:nvSpPr>
          <p:cNvPr id="59" name="Rechteck 58">
            <a:extLst>
              <a:ext uri="{FF2B5EF4-FFF2-40B4-BE49-F238E27FC236}">
                <a16:creationId xmlns:a16="http://schemas.microsoft.com/office/drawing/2014/main" id="{F527CDBF-76E9-4FDC-9024-647F36410A56}"/>
              </a:ext>
            </a:extLst>
          </p:cNvPr>
          <p:cNvSpPr/>
          <p:nvPr/>
        </p:nvSpPr>
        <p:spPr>
          <a:xfrm>
            <a:off x="1547248" y="2424009"/>
            <a:ext cx="1053294" cy="810944"/>
          </a:xfrm>
          <a:prstGeom prst="rect">
            <a:avLst/>
          </a:prstGeom>
          <a:no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pPr>
              <a:spcBef>
                <a:spcPts val="300"/>
              </a:spcBef>
              <a:spcAft>
                <a:spcPts val="300"/>
              </a:spcAft>
            </a:pPr>
            <a:endParaRPr lang="de-DE" sz="1100" dirty="0">
              <a:solidFill>
                <a:schemeClr val="tx1"/>
              </a:solidFill>
            </a:endParaRPr>
          </a:p>
          <a:p>
            <a:pPr>
              <a:spcBef>
                <a:spcPts val="300"/>
              </a:spcBef>
              <a:spcAft>
                <a:spcPts val="300"/>
              </a:spcAft>
            </a:pPr>
            <a:endParaRPr lang="de-DE" sz="1100" dirty="0">
              <a:solidFill>
                <a:schemeClr val="tx1"/>
              </a:solidFill>
            </a:endParaRPr>
          </a:p>
          <a:p>
            <a:pPr>
              <a:spcBef>
                <a:spcPts val="300"/>
              </a:spcBef>
              <a:spcAft>
                <a:spcPts val="300"/>
              </a:spcAft>
            </a:pPr>
            <a:r>
              <a:rPr lang="de-DE" sz="900" dirty="0">
                <a:solidFill>
                  <a:schemeClr val="tx1"/>
                </a:solidFill>
              </a:rPr>
              <a:t>Nachwachsende Rohstoffe und Naturschutz</a:t>
            </a:r>
            <a:r>
              <a:rPr lang="de-DE" sz="900" i="1" dirty="0">
                <a:solidFill>
                  <a:srgbClr val="0070C0"/>
                </a:solidFill>
              </a:rPr>
              <a:t>          </a:t>
            </a:r>
            <a:r>
              <a:rPr lang="de-DE" sz="1050" i="1" dirty="0">
                <a:solidFill>
                  <a:srgbClr val="0070C0"/>
                </a:solidFill>
              </a:rPr>
              <a:t>4 SWS          5CP</a:t>
            </a:r>
          </a:p>
        </p:txBody>
      </p:sp>
      <p:sp>
        <p:nvSpPr>
          <p:cNvPr id="60" name="Textfeld 59">
            <a:extLst>
              <a:ext uri="{FF2B5EF4-FFF2-40B4-BE49-F238E27FC236}">
                <a16:creationId xmlns:a16="http://schemas.microsoft.com/office/drawing/2014/main" id="{99910655-E0AA-4150-912A-6FD4BC45E99A}"/>
              </a:ext>
            </a:extLst>
          </p:cNvPr>
          <p:cNvSpPr txBox="1"/>
          <p:nvPr/>
        </p:nvSpPr>
        <p:spPr>
          <a:xfrm>
            <a:off x="2093952" y="2422540"/>
            <a:ext cx="576064" cy="215444"/>
          </a:xfrm>
          <a:prstGeom prst="rect">
            <a:avLst/>
          </a:prstGeom>
          <a:noFill/>
        </p:spPr>
        <p:txBody>
          <a:bodyPr wrap="square" rtlCol="0">
            <a:spAutoFit/>
          </a:bodyPr>
          <a:lstStyle/>
          <a:p>
            <a:r>
              <a:rPr lang="de-DE" sz="800" dirty="0"/>
              <a:t>WZ1020</a:t>
            </a:r>
          </a:p>
        </p:txBody>
      </p:sp>
      <p:sp>
        <p:nvSpPr>
          <p:cNvPr id="62" name="Textfeld 61">
            <a:extLst>
              <a:ext uri="{FF2B5EF4-FFF2-40B4-BE49-F238E27FC236}">
                <a16:creationId xmlns:a16="http://schemas.microsoft.com/office/drawing/2014/main" id="{059F8B53-E698-4B6B-BC11-D36F5073812A}"/>
              </a:ext>
            </a:extLst>
          </p:cNvPr>
          <p:cNvSpPr txBox="1"/>
          <p:nvPr/>
        </p:nvSpPr>
        <p:spPr>
          <a:xfrm>
            <a:off x="6162969" y="4755492"/>
            <a:ext cx="792088" cy="215444"/>
          </a:xfrm>
          <a:prstGeom prst="rect">
            <a:avLst/>
          </a:prstGeom>
          <a:noFill/>
        </p:spPr>
        <p:txBody>
          <a:bodyPr wrap="square" rtlCol="0">
            <a:spAutoFit/>
          </a:bodyPr>
          <a:lstStyle/>
          <a:p>
            <a:r>
              <a:rPr lang="de-DE" sz="800" dirty="0"/>
              <a:t>CS0143</a:t>
            </a:r>
          </a:p>
        </p:txBody>
      </p:sp>
      <p:sp>
        <p:nvSpPr>
          <p:cNvPr id="63" name="Textfeld 62">
            <a:extLst>
              <a:ext uri="{FF2B5EF4-FFF2-40B4-BE49-F238E27FC236}">
                <a16:creationId xmlns:a16="http://schemas.microsoft.com/office/drawing/2014/main" id="{67012DE5-5154-4F93-82F6-8510F1F66380}"/>
              </a:ext>
            </a:extLst>
          </p:cNvPr>
          <p:cNvSpPr txBox="1"/>
          <p:nvPr/>
        </p:nvSpPr>
        <p:spPr>
          <a:xfrm>
            <a:off x="5052228" y="665183"/>
            <a:ext cx="792088" cy="215444"/>
          </a:xfrm>
          <a:prstGeom prst="rect">
            <a:avLst/>
          </a:prstGeom>
          <a:noFill/>
        </p:spPr>
        <p:txBody>
          <a:bodyPr wrap="square" rtlCol="0">
            <a:spAutoFit/>
          </a:bodyPr>
          <a:lstStyle/>
          <a:p>
            <a:r>
              <a:rPr lang="de-DE" sz="800" dirty="0"/>
              <a:t>CS0003</a:t>
            </a:r>
          </a:p>
        </p:txBody>
      </p:sp>
      <p:sp>
        <p:nvSpPr>
          <p:cNvPr id="64" name="Textfeld 63">
            <a:extLst>
              <a:ext uri="{FF2B5EF4-FFF2-40B4-BE49-F238E27FC236}">
                <a16:creationId xmlns:a16="http://schemas.microsoft.com/office/drawing/2014/main" id="{640A2334-315E-41A8-B9F7-9D91073B6BB3}"/>
              </a:ext>
            </a:extLst>
          </p:cNvPr>
          <p:cNvSpPr txBox="1"/>
          <p:nvPr/>
        </p:nvSpPr>
        <p:spPr>
          <a:xfrm>
            <a:off x="7164966" y="3902565"/>
            <a:ext cx="615551" cy="219221"/>
          </a:xfrm>
          <a:prstGeom prst="rect">
            <a:avLst/>
          </a:prstGeom>
          <a:noFill/>
        </p:spPr>
        <p:txBody>
          <a:bodyPr wrap="square" rtlCol="0">
            <a:spAutoFit/>
          </a:bodyPr>
          <a:lstStyle/>
          <a:p>
            <a:r>
              <a:rPr lang="de-DE" sz="800" dirty="0"/>
              <a:t>WZ1192</a:t>
            </a:r>
          </a:p>
        </p:txBody>
      </p:sp>
      <p:sp>
        <p:nvSpPr>
          <p:cNvPr id="66" name="Textfeld 65">
            <a:extLst>
              <a:ext uri="{FF2B5EF4-FFF2-40B4-BE49-F238E27FC236}">
                <a16:creationId xmlns:a16="http://schemas.microsoft.com/office/drawing/2014/main" id="{DAFC1AEB-1F1A-40DF-9776-9F75B2A57A40}"/>
              </a:ext>
            </a:extLst>
          </p:cNvPr>
          <p:cNvSpPr txBox="1"/>
          <p:nvPr/>
        </p:nvSpPr>
        <p:spPr>
          <a:xfrm>
            <a:off x="5056118" y="1533587"/>
            <a:ext cx="792088" cy="215444"/>
          </a:xfrm>
          <a:prstGeom prst="rect">
            <a:avLst/>
          </a:prstGeom>
          <a:noFill/>
        </p:spPr>
        <p:txBody>
          <a:bodyPr wrap="square" rtlCol="0">
            <a:spAutoFit/>
          </a:bodyPr>
          <a:lstStyle/>
          <a:p>
            <a:r>
              <a:rPr lang="de-DE" sz="800" dirty="0"/>
              <a:t>CS0134</a:t>
            </a:r>
          </a:p>
        </p:txBody>
      </p:sp>
      <p:sp>
        <p:nvSpPr>
          <p:cNvPr id="67" name="Textfeld 66">
            <a:extLst>
              <a:ext uri="{FF2B5EF4-FFF2-40B4-BE49-F238E27FC236}">
                <a16:creationId xmlns:a16="http://schemas.microsoft.com/office/drawing/2014/main" id="{21BF8588-F669-451A-8F49-B063E5D7D361}"/>
              </a:ext>
            </a:extLst>
          </p:cNvPr>
          <p:cNvSpPr txBox="1"/>
          <p:nvPr/>
        </p:nvSpPr>
        <p:spPr>
          <a:xfrm>
            <a:off x="3943478" y="656560"/>
            <a:ext cx="792088" cy="215444"/>
          </a:xfrm>
          <a:prstGeom prst="rect">
            <a:avLst/>
          </a:prstGeom>
          <a:noFill/>
        </p:spPr>
        <p:txBody>
          <a:bodyPr wrap="square" rtlCol="0">
            <a:spAutoFit/>
          </a:bodyPr>
          <a:lstStyle/>
          <a:p>
            <a:r>
              <a:rPr lang="de-DE" sz="800" dirty="0"/>
              <a:t>CS0133</a:t>
            </a:r>
          </a:p>
        </p:txBody>
      </p:sp>
      <p:sp>
        <p:nvSpPr>
          <p:cNvPr id="75" name="Textfeld 74">
            <a:extLst>
              <a:ext uri="{FF2B5EF4-FFF2-40B4-BE49-F238E27FC236}">
                <a16:creationId xmlns:a16="http://schemas.microsoft.com/office/drawing/2014/main" id="{AE5035F6-4E78-455E-83BA-1E12A662F010}"/>
              </a:ext>
            </a:extLst>
          </p:cNvPr>
          <p:cNvSpPr txBox="1"/>
          <p:nvPr/>
        </p:nvSpPr>
        <p:spPr>
          <a:xfrm>
            <a:off x="5003596" y="3894361"/>
            <a:ext cx="792088" cy="215444"/>
          </a:xfrm>
          <a:prstGeom prst="rect">
            <a:avLst/>
          </a:prstGeom>
          <a:noFill/>
        </p:spPr>
        <p:txBody>
          <a:bodyPr wrap="square" rtlCol="0">
            <a:spAutoFit/>
          </a:bodyPr>
          <a:lstStyle/>
          <a:p>
            <a:r>
              <a:rPr lang="de-DE" sz="800" dirty="0"/>
              <a:t>CS0142</a:t>
            </a:r>
          </a:p>
        </p:txBody>
      </p:sp>
      <p:sp>
        <p:nvSpPr>
          <p:cNvPr id="78" name="Textfeld 77">
            <a:extLst>
              <a:ext uri="{FF2B5EF4-FFF2-40B4-BE49-F238E27FC236}">
                <a16:creationId xmlns:a16="http://schemas.microsoft.com/office/drawing/2014/main" id="{FE149A9D-185E-4732-AD58-93B3F2443E84}"/>
              </a:ext>
            </a:extLst>
          </p:cNvPr>
          <p:cNvSpPr txBox="1"/>
          <p:nvPr/>
        </p:nvSpPr>
        <p:spPr>
          <a:xfrm>
            <a:off x="5045780" y="4776483"/>
            <a:ext cx="792088" cy="215444"/>
          </a:xfrm>
          <a:prstGeom prst="rect">
            <a:avLst/>
          </a:prstGeom>
          <a:noFill/>
        </p:spPr>
        <p:txBody>
          <a:bodyPr wrap="square" rtlCol="0">
            <a:spAutoFit/>
          </a:bodyPr>
          <a:lstStyle/>
          <a:p>
            <a:r>
              <a:rPr lang="de-DE" sz="800" dirty="0"/>
              <a:t>CS0141</a:t>
            </a:r>
          </a:p>
        </p:txBody>
      </p:sp>
      <p:sp>
        <p:nvSpPr>
          <p:cNvPr id="79" name="Rechteck 78">
            <a:extLst>
              <a:ext uri="{FF2B5EF4-FFF2-40B4-BE49-F238E27FC236}">
                <a16:creationId xmlns:a16="http://schemas.microsoft.com/office/drawing/2014/main" id="{31863416-7FCD-4FF9-808E-0925EAF3E020}"/>
              </a:ext>
            </a:extLst>
          </p:cNvPr>
          <p:cNvSpPr/>
          <p:nvPr/>
        </p:nvSpPr>
        <p:spPr>
          <a:xfrm>
            <a:off x="1539117" y="4857495"/>
            <a:ext cx="1047600" cy="810944"/>
          </a:xfrm>
          <a:prstGeom prst="rect">
            <a:avLst/>
          </a:prstGeom>
          <a:solidFill>
            <a:schemeClr val="bg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de-DE" sz="1050" dirty="0">
                <a:solidFill>
                  <a:prstClr val="black"/>
                </a:solidFill>
              </a:rPr>
              <a:t>Wahlmodule</a:t>
            </a:r>
          </a:p>
          <a:p>
            <a:pPr lvl="0" algn="ctr"/>
            <a:r>
              <a:rPr lang="de-DE" sz="1050" dirty="0" err="1">
                <a:solidFill>
                  <a:prstClr val="black"/>
                </a:solidFill>
              </a:rPr>
              <a:t>Energ</a:t>
            </a:r>
            <a:r>
              <a:rPr lang="de-DE" sz="1050" dirty="0">
                <a:solidFill>
                  <a:prstClr val="black"/>
                </a:solidFill>
              </a:rPr>
              <a:t>. Nutzung</a:t>
            </a:r>
            <a:br>
              <a:rPr lang="de-DE" sz="1050" dirty="0">
                <a:solidFill>
                  <a:prstClr val="black"/>
                </a:solidFill>
              </a:rPr>
            </a:br>
            <a:r>
              <a:rPr lang="de-DE" sz="1050" i="1" dirty="0" err="1">
                <a:solidFill>
                  <a:prstClr val="black"/>
                </a:solidFill>
              </a:rPr>
              <a:t>Electives</a:t>
            </a:r>
            <a:r>
              <a:rPr lang="de-DE" sz="1050" i="1" dirty="0">
                <a:solidFill>
                  <a:prstClr val="black"/>
                </a:solidFill>
              </a:rPr>
              <a:t> </a:t>
            </a:r>
            <a:r>
              <a:rPr lang="de-DE" sz="1050" i="1" dirty="0" err="1" smtClean="0">
                <a:solidFill>
                  <a:prstClr val="black"/>
                </a:solidFill>
              </a:rPr>
              <a:t>Energy</a:t>
            </a:r>
            <a:endParaRPr lang="de-DE" sz="1050" i="1" dirty="0">
              <a:solidFill>
                <a:prstClr val="black"/>
              </a:solidFill>
            </a:endParaRPr>
          </a:p>
        </p:txBody>
      </p:sp>
      <p:sp>
        <p:nvSpPr>
          <p:cNvPr id="80" name="Rechteck 79">
            <a:extLst>
              <a:ext uri="{FF2B5EF4-FFF2-40B4-BE49-F238E27FC236}">
                <a16:creationId xmlns:a16="http://schemas.microsoft.com/office/drawing/2014/main" id="{591D825F-E372-4E17-892E-896ECDCC8516}"/>
              </a:ext>
            </a:extLst>
          </p:cNvPr>
          <p:cNvSpPr/>
          <p:nvPr/>
        </p:nvSpPr>
        <p:spPr>
          <a:xfrm>
            <a:off x="425397" y="2425287"/>
            <a:ext cx="1057702" cy="810944"/>
          </a:xfrm>
          <a:prstGeom prst="rect">
            <a:avLst/>
          </a:prstGeom>
          <a:solidFill>
            <a:schemeClr val="bg1"/>
          </a:solid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de-DE" sz="1100" dirty="0">
              <a:solidFill>
                <a:schemeClr val="tx1"/>
              </a:solidFill>
            </a:endParaRPr>
          </a:p>
          <a:p>
            <a:endParaRPr lang="de-DE" sz="1100" dirty="0">
              <a:solidFill>
                <a:schemeClr val="tx1"/>
              </a:solidFill>
            </a:endParaRPr>
          </a:p>
          <a:p>
            <a:r>
              <a:rPr lang="de-DE" sz="1050" dirty="0">
                <a:solidFill>
                  <a:schemeClr val="tx1"/>
                </a:solidFill>
              </a:rPr>
              <a:t>Masterseminar</a:t>
            </a:r>
          </a:p>
          <a:p>
            <a:r>
              <a:rPr lang="de-DE" sz="1050" i="1" dirty="0">
                <a:solidFill>
                  <a:srgbClr val="0070C0"/>
                </a:solidFill>
              </a:rPr>
              <a:t>2 SWS 2CP</a:t>
            </a:r>
          </a:p>
        </p:txBody>
      </p:sp>
      <p:sp>
        <p:nvSpPr>
          <p:cNvPr id="82" name="Rechteck 81">
            <a:extLst>
              <a:ext uri="{FF2B5EF4-FFF2-40B4-BE49-F238E27FC236}">
                <a16:creationId xmlns:a16="http://schemas.microsoft.com/office/drawing/2014/main" id="{D4023C95-8338-41CE-8160-6FB6BDBF5926}"/>
              </a:ext>
            </a:extLst>
          </p:cNvPr>
          <p:cNvSpPr/>
          <p:nvPr/>
        </p:nvSpPr>
        <p:spPr>
          <a:xfrm>
            <a:off x="1547664" y="672048"/>
            <a:ext cx="1047600" cy="810944"/>
          </a:xfrm>
          <a:prstGeom prst="rect">
            <a:avLst/>
          </a:prstGeom>
          <a:solidFill>
            <a:schemeClr val="bg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de-DE" sz="1050" dirty="0">
                <a:solidFill>
                  <a:prstClr val="black"/>
                </a:solidFill>
              </a:rPr>
              <a:t>Wahlmodule</a:t>
            </a:r>
          </a:p>
          <a:p>
            <a:pPr lvl="0" algn="ctr"/>
            <a:r>
              <a:rPr lang="de-DE" sz="1050" dirty="0" err="1" smtClean="0">
                <a:solidFill>
                  <a:prstClr val="black"/>
                </a:solidFill>
              </a:rPr>
              <a:t>Energ</a:t>
            </a:r>
            <a:r>
              <a:rPr lang="de-DE" sz="1050" dirty="0" smtClean="0">
                <a:solidFill>
                  <a:prstClr val="black"/>
                </a:solidFill>
              </a:rPr>
              <a:t>. Nutzung</a:t>
            </a:r>
            <a:br>
              <a:rPr lang="de-DE" sz="1050" dirty="0" smtClean="0">
                <a:solidFill>
                  <a:prstClr val="black"/>
                </a:solidFill>
              </a:rPr>
            </a:br>
            <a:r>
              <a:rPr lang="de-DE" sz="1050" i="1" dirty="0" err="1" smtClean="0">
                <a:solidFill>
                  <a:prstClr val="black"/>
                </a:solidFill>
              </a:rPr>
              <a:t>Electives</a:t>
            </a:r>
            <a:r>
              <a:rPr lang="de-DE" sz="1050" i="1" dirty="0" smtClean="0">
                <a:solidFill>
                  <a:prstClr val="black"/>
                </a:solidFill>
              </a:rPr>
              <a:t> </a:t>
            </a:r>
            <a:r>
              <a:rPr lang="de-DE" sz="1050" i="1" dirty="0" err="1" smtClean="0">
                <a:solidFill>
                  <a:prstClr val="black"/>
                </a:solidFill>
              </a:rPr>
              <a:t>Energy</a:t>
            </a:r>
            <a:endParaRPr lang="de-DE" sz="1050" i="1" dirty="0">
              <a:solidFill>
                <a:prstClr val="black"/>
              </a:solidFill>
            </a:endParaRPr>
          </a:p>
        </p:txBody>
      </p:sp>
      <p:cxnSp>
        <p:nvCxnSpPr>
          <p:cNvPr id="6" name="Gerader Verbinder 5">
            <a:extLst>
              <a:ext uri="{FF2B5EF4-FFF2-40B4-BE49-F238E27FC236}">
                <a16:creationId xmlns:a16="http://schemas.microsoft.com/office/drawing/2014/main" id="{0C5051E7-8174-4913-A41E-E5B515F0619A}"/>
              </a:ext>
            </a:extLst>
          </p:cNvPr>
          <p:cNvCxnSpPr>
            <a:cxnSpLocks/>
          </p:cNvCxnSpPr>
          <p:nvPr/>
        </p:nvCxnSpPr>
        <p:spPr>
          <a:xfrm>
            <a:off x="2699792" y="548680"/>
            <a:ext cx="6616" cy="630932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68" name="Textfeld 67">
            <a:extLst>
              <a:ext uri="{FF2B5EF4-FFF2-40B4-BE49-F238E27FC236}">
                <a16:creationId xmlns:a16="http://schemas.microsoft.com/office/drawing/2014/main" id="{5729529D-52A1-4D78-8CCF-D1BC88724521}"/>
              </a:ext>
            </a:extLst>
          </p:cNvPr>
          <p:cNvSpPr txBox="1"/>
          <p:nvPr/>
        </p:nvSpPr>
        <p:spPr>
          <a:xfrm>
            <a:off x="2051720" y="1537320"/>
            <a:ext cx="792088" cy="215444"/>
          </a:xfrm>
          <a:prstGeom prst="rect">
            <a:avLst/>
          </a:prstGeom>
          <a:noFill/>
        </p:spPr>
        <p:txBody>
          <a:bodyPr wrap="square" rtlCol="0">
            <a:spAutoFit/>
          </a:bodyPr>
          <a:lstStyle/>
          <a:p>
            <a:r>
              <a:rPr lang="de-DE" sz="800" dirty="0"/>
              <a:t>WZ1103</a:t>
            </a:r>
          </a:p>
        </p:txBody>
      </p:sp>
      <p:sp>
        <p:nvSpPr>
          <p:cNvPr id="70" name="Textfeld 69">
            <a:extLst>
              <a:ext uri="{FF2B5EF4-FFF2-40B4-BE49-F238E27FC236}">
                <a16:creationId xmlns:a16="http://schemas.microsoft.com/office/drawing/2014/main" id="{9A95A485-4168-41E8-807F-97EA04BFC211}"/>
              </a:ext>
            </a:extLst>
          </p:cNvPr>
          <p:cNvSpPr txBox="1"/>
          <p:nvPr/>
        </p:nvSpPr>
        <p:spPr>
          <a:xfrm>
            <a:off x="970933" y="2415445"/>
            <a:ext cx="561195" cy="215444"/>
          </a:xfrm>
          <a:prstGeom prst="rect">
            <a:avLst/>
          </a:prstGeom>
          <a:noFill/>
        </p:spPr>
        <p:txBody>
          <a:bodyPr wrap="square" rtlCol="0">
            <a:spAutoFit/>
          </a:bodyPr>
          <a:lstStyle/>
          <a:p>
            <a:r>
              <a:rPr lang="de-DE" sz="800" dirty="0"/>
              <a:t>WZ1959</a:t>
            </a:r>
          </a:p>
        </p:txBody>
      </p:sp>
      <p:sp>
        <p:nvSpPr>
          <p:cNvPr id="89" name="Rechteck 88">
            <a:extLst>
              <a:ext uri="{FF2B5EF4-FFF2-40B4-BE49-F238E27FC236}">
                <a16:creationId xmlns:a16="http://schemas.microsoft.com/office/drawing/2014/main" id="{42F0EEE3-BC2F-492D-A724-796FB88F6715}"/>
              </a:ext>
            </a:extLst>
          </p:cNvPr>
          <p:cNvSpPr/>
          <p:nvPr/>
        </p:nvSpPr>
        <p:spPr>
          <a:xfrm>
            <a:off x="5546705" y="1537936"/>
            <a:ext cx="1047499" cy="802501"/>
          </a:xfrm>
          <a:prstGeom prst="rect">
            <a:avLst/>
          </a:prstGeom>
          <a:solidFill>
            <a:schemeClr val="accent2">
              <a:lumMod val="60000"/>
              <a:lumOff val="40000"/>
            </a:schemeClr>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pPr>
              <a:spcBef>
                <a:spcPts val="300"/>
              </a:spcBef>
              <a:spcAft>
                <a:spcPts val="300"/>
              </a:spcAft>
            </a:pPr>
            <a:r>
              <a:rPr lang="de-DE" sz="1050" dirty="0">
                <a:solidFill>
                  <a:schemeClr val="tx1"/>
                </a:solidFill>
              </a:rPr>
              <a:t>Geothermal Energy Systems </a:t>
            </a:r>
            <a:r>
              <a:rPr lang="de-DE" sz="1050" i="1" dirty="0">
                <a:solidFill>
                  <a:srgbClr val="0070C0"/>
                </a:solidFill>
              </a:rPr>
              <a:t>4 SWS          5CP</a:t>
            </a:r>
          </a:p>
        </p:txBody>
      </p:sp>
      <p:sp>
        <p:nvSpPr>
          <p:cNvPr id="90" name="Rechteck 89">
            <a:extLst>
              <a:ext uri="{FF2B5EF4-FFF2-40B4-BE49-F238E27FC236}">
                <a16:creationId xmlns:a16="http://schemas.microsoft.com/office/drawing/2014/main" id="{B27CAD28-9067-42C3-BA9E-3F55143D8BDD}"/>
              </a:ext>
            </a:extLst>
          </p:cNvPr>
          <p:cNvSpPr/>
          <p:nvPr/>
        </p:nvSpPr>
        <p:spPr>
          <a:xfrm>
            <a:off x="3327926" y="1537936"/>
            <a:ext cx="1047499" cy="802501"/>
          </a:xfrm>
          <a:prstGeom prst="rect">
            <a:avLst/>
          </a:prstGeom>
          <a:solidFill>
            <a:schemeClr val="accent2">
              <a:lumMod val="60000"/>
              <a:lumOff val="40000"/>
            </a:schemeClr>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pPr>
              <a:spcBef>
                <a:spcPts val="300"/>
              </a:spcBef>
              <a:spcAft>
                <a:spcPts val="300"/>
              </a:spcAft>
            </a:pPr>
            <a:r>
              <a:rPr lang="de-DE" sz="1050" dirty="0">
                <a:solidFill>
                  <a:schemeClr val="tx1"/>
                </a:solidFill>
              </a:rPr>
              <a:t>Energy </a:t>
            </a:r>
            <a:r>
              <a:rPr lang="de-DE" sz="1050" dirty="0" err="1">
                <a:solidFill>
                  <a:schemeClr val="tx1"/>
                </a:solidFill>
              </a:rPr>
              <a:t>process</a:t>
            </a:r>
            <a:r>
              <a:rPr lang="de-DE" sz="1050" dirty="0">
                <a:solidFill>
                  <a:schemeClr val="tx1"/>
                </a:solidFill>
              </a:rPr>
              <a:t> </a:t>
            </a:r>
            <a:r>
              <a:rPr lang="de-DE" sz="1050" dirty="0" err="1">
                <a:solidFill>
                  <a:schemeClr val="tx1"/>
                </a:solidFill>
              </a:rPr>
              <a:t>engineering</a:t>
            </a:r>
            <a:r>
              <a:rPr lang="de-DE" sz="1050" dirty="0">
                <a:solidFill>
                  <a:schemeClr val="tx1"/>
                </a:solidFill>
              </a:rPr>
              <a:t> </a:t>
            </a:r>
            <a:r>
              <a:rPr lang="de-DE" sz="1050" i="1" dirty="0">
                <a:solidFill>
                  <a:srgbClr val="0070C0"/>
                </a:solidFill>
              </a:rPr>
              <a:t>5SWS           6CP</a:t>
            </a:r>
          </a:p>
        </p:txBody>
      </p:sp>
      <p:sp>
        <p:nvSpPr>
          <p:cNvPr id="93" name="Textfeld 92">
            <a:extLst>
              <a:ext uri="{FF2B5EF4-FFF2-40B4-BE49-F238E27FC236}">
                <a16:creationId xmlns:a16="http://schemas.microsoft.com/office/drawing/2014/main" id="{A03FF26E-3130-41B4-A6CE-8C64D0C7685B}"/>
              </a:ext>
            </a:extLst>
          </p:cNvPr>
          <p:cNvSpPr txBox="1"/>
          <p:nvPr/>
        </p:nvSpPr>
        <p:spPr>
          <a:xfrm>
            <a:off x="3900507" y="1529707"/>
            <a:ext cx="792088" cy="215444"/>
          </a:xfrm>
          <a:prstGeom prst="rect">
            <a:avLst/>
          </a:prstGeom>
          <a:noFill/>
        </p:spPr>
        <p:txBody>
          <a:bodyPr wrap="square" rtlCol="0">
            <a:spAutoFit/>
          </a:bodyPr>
          <a:lstStyle/>
          <a:p>
            <a:r>
              <a:rPr lang="de-DE" sz="800" dirty="0"/>
              <a:t>CS0132</a:t>
            </a:r>
          </a:p>
        </p:txBody>
      </p:sp>
      <p:sp>
        <p:nvSpPr>
          <p:cNvPr id="95" name="Textfeld 94">
            <a:extLst>
              <a:ext uri="{FF2B5EF4-FFF2-40B4-BE49-F238E27FC236}">
                <a16:creationId xmlns:a16="http://schemas.microsoft.com/office/drawing/2014/main" id="{545D75CA-24D6-48EA-B499-6E94BC892746}"/>
              </a:ext>
            </a:extLst>
          </p:cNvPr>
          <p:cNvSpPr txBox="1"/>
          <p:nvPr/>
        </p:nvSpPr>
        <p:spPr>
          <a:xfrm>
            <a:off x="6064230" y="1529608"/>
            <a:ext cx="792088" cy="215444"/>
          </a:xfrm>
          <a:prstGeom prst="rect">
            <a:avLst/>
          </a:prstGeom>
          <a:noFill/>
        </p:spPr>
        <p:txBody>
          <a:bodyPr wrap="square" rtlCol="0">
            <a:spAutoFit/>
          </a:bodyPr>
          <a:lstStyle/>
          <a:p>
            <a:r>
              <a:rPr lang="de-DE" sz="800" dirty="0"/>
              <a:t>WZ1128</a:t>
            </a:r>
          </a:p>
        </p:txBody>
      </p:sp>
      <p:sp>
        <p:nvSpPr>
          <p:cNvPr id="96" name="Rechteck 95">
            <a:extLst>
              <a:ext uri="{FF2B5EF4-FFF2-40B4-BE49-F238E27FC236}">
                <a16:creationId xmlns:a16="http://schemas.microsoft.com/office/drawing/2014/main" id="{1D092ACB-D451-447D-80E9-1EA51D28DEBB}"/>
              </a:ext>
            </a:extLst>
          </p:cNvPr>
          <p:cNvSpPr/>
          <p:nvPr/>
        </p:nvSpPr>
        <p:spPr>
          <a:xfrm>
            <a:off x="5538941" y="3917351"/>
            <a:ext cx="1047600" cy="810944"/>
          </a:xfrm>
          <a:prstGeom prst="rect">
            <a:avLst/>
          </a:prstGeom>
          <a:solidFill>
            <a:schemeClr val="accent2">
              <a:lumMod val="60000"/>
              <a:lumOff val="40000"/>
            </a:schemeClr>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r>
              <a:rPr lang="de-DE" sz="1050" dirty="0">
                <a:solidFill>
                  <a:schemeClr val="tx1"/>
                </a:solidFill>
              </a:rPr>
              <a:t>Wind Power</a:t>
            </a:r>
          </a:p>
          <a:p>
            <a:r>
              <a:rPr lang="de-DE" sz="1050" i="1" dirty="0">
                <a:solidFill>
                  <a:srgbClr val="0070C0"/>
                </a:solidFill>
              </a:rPr>
              <a:t>2,5 SWS       4CP</a:t>
            </a:r>
          </a:p>
        </p:txBody>
      </p:sp>
      <p:sp>
        <p:nvSpPr>
          <p:cNvPr id="97" name="Rechteck 96">
            <a:extLst>
              <a:ext uri="{FF2B5EF4-FFF2-40B4-BE49-F238E27FC236}">
                <a16:creationId xmlns:a16="http://schemas.microsoft.com/office/drawing/2014/main" id="{87CF79D1-6556-4CA9-A5B2-FD75AAFBB58F}"/>
              </a:ext>
            </a:extLst>
          </p:cNvPr>
          <p:cNvSpPr/>
          <p:nvPr/>
        </p:nvSpPr>
        <p:spPr>
          <a:xfrm>
            <a:off x="3327926" y="3915711"/>
            <a:ext cx="1047600" cy="810944"/>
          </a:xfrm>
          <a:prstGeom prst="rect">
            <a:avLst/>
          </a:prstGeom>
          <a:solidFill>
            <a:schemeClr val="accent2">
              <a:lumMod val="60000"/>
              <a:lumOff val="40000"/>
            </a:schemeClr>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r>
              <a:rPr lang="de-DE" sz="1050" dirty="0" err="1">
                <a:solidFill>
                  <a:schemeClr val="tx1"/>
                </a:solidFill>
              </a:rPr>
              <a:t>Cooperative</a:t>
            </a:r>
            <a:r>
              <a:rPr lang="de-DE" sz="1050" dirty="0">
                <a:solidFill>
                  <a:schemeClr val="tx1"/>
                </a:solidFill>
              </a:rPr>
              <a:t> Design Project</a:t>
            </a:r>
          </a:p>
          <a:p>
            <a:r>
              <a:rPr lang="de-DE" sz="1050" i="1" dirty="0">
                <a:solidFill>
                  <a:srgbClr val="0070C0"/>
                </a:solidFill>
              </a:rPr>
              <a:t>5P                 5CP</a:t>
            </a:r>
          </a:p>
        </p:txBody>
      </p:sp>
      <p:sp>
        <p:nvSpPr>
          <p:cNvPr id="98" name="Rechteck 97">
            <a:extLst>
              <a:ext uri="{FF2B5EF4-FFF2-40B4-BE49-F238E27FC236}">
                <a16:creationId xmlns:a16="http://schemas.microsoft.com/office/drawing/2014/main" id="{71866472-7DD2-458B-9829-509D3CA30EAB}"/>
              </a:ext>
            </a:extLst>
          </p:cNvPr>
          <p:cNvSpPr/>
          <p:nvPr/>
        </p:nvSpPr>
        <p:spPr>
          <a:xfrm>
            <a:off x="3327926" y="4779807"/>
            <a:ext cx="1047600" cy="810944"/>
          </a:xfrm>
          <a:prstGeom prst="rect">
            <a:avLst/>
          </a:prstGeom>
          <a:solidFill>
            <a:schemeClr val="accent2">
              <a:lumMod val="60000"/>
              <a:lumOff val="40000"/>
            </a:schemeClr>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r>
              <a:rPr lang="de-DE" sz="1050" dirty="0" err="1">
                <a:solidFill>
                  <a:schemeClr val="tx1"/>
                </a:solidFill>
              </a:rPr>
              <a:t>Energetic</a:t>
            </a:r>
            <a:r>
              <a:rPr lang="de-DE" sz="1050" dirty="0">
                <a:solidFill>
                  <a:schemeClr val="tx1"/>
                </a:solidFill>
              </a:rPr>
              <a:t> </a:t>
            </a:r>
            <a:r>
              <a:rPr lang="de-DE" sz="1050" dirty="0" err="1">
                <a:solidFill>
                  <a:schemeClr val="tx1"/>
                </a:solidFill>
              </a:rPr>
              <a:t>use</a:t>
            </a:r>
            <a:r>
              <a:rPr lang="de-DE" sz="1050" dirty="0">
                <a:solidFill>
                  <a:schemeClr val="tx1"/>
                </a:solidFill>
              </a:rPr>
              <a:t> </a:t>
            </a:r>
            <a:r>
              <a:rPr lang="de-DE" sz="1050" dirty="0" err="1">
                <a:solidFill>
                  <a:schemeClr val="tx1"/>
                </a:solidFill>
              </a:rPr>
              <a:t>of</a:t>
            </a:r>
            <a:r>
              <a:rPr lang="de-DE" sz="1050" dirty="0">
                <a:solidFill>
                  <a:schemeClr val="tx1"/>
                </a:solidFill>
              </a:rPr>
              <a:t> </a:t>
            </a:r>
            <a:r>
              <a:rPr lang="de-DE" sz="1050" dirty="0" err="1">
                <a:solidFill>
                  <a:schemeClr val="tx1"/>
                </a:solidFill>
              </a:rPr>
              <a:t>biomass</a:t>
            </a:r>
            <a:r>
              <a:rPr lang="de-DE" sz="1050" dirty="0">
                <a:solidFill>
                  <a:schemeClr val="tx1"/>
                </a:solidFill>
              </a:rPr>
              <a:t> and </a:t>
            </a:r>
            <a:r>
              <a:rPr lang="de-DE" sz="1050" dirty="0" err="1">
                <a:solidFill>
                  <a:schemeClr val="tx1"/>
                </a:solidFill>
              </a:rPr>
              <a:t>residuals</a:t>
            </a:r>
            <a:endParaRPr lang="de-DE" sz="1050" dirty="0">
              <a:solidFill>
                <a:schemeClr val="tx1"/>
              </a:solidFill>
            </a:endParaRPr>
          </a:p>
          <a:p>
            <a:r>
              <a:rPr lang="de-DE" sz="1050" i="1" dirty="0">
                <a:solidFill>
                  <a:srgbClr val="0070C0"/>
                </a:solidFill>
              </a:rPr>
              <a:t>4 SWS          6CP</a:t>
            </a:r>
          </a:p>
        </p:txBody>
      </p:sp>
      <p:sp>
        <p:nvSpPr>
          <p:cNvPr id="99" name="Textfeld 98">
            <a:extLst>
              <a:ext uri="{FF2B5EF4-FFF2-40B4-BE49-F238E27FC236}">
                <a16:creationId xmlns:a16="http://schemas.microsoft.com/office/drawing/2014/main" id="{19E20CE7-E41A-4C14-98D1-0DA28299FA18}"/>
              </a:ext>
            </a:extLst>
          </p:cNvPr>
          <p:cNvSpPr txBox="1"/>
          <p:nvPr/>
        </p:nvSpPr>
        <p:spPr>
          <a:xfrm>
            <a:off x="6096809" y="3900027"/>
            <a:ext cx="792088" cy="215444"/>
          </a:xfrm>
          <a:prstGeom prst="rect">
            <a:avLst/>
          </a:prstGeom>
          <a:noFill/>
        </p:spPr>
        <p:txBody>
          <a:bodyPr wrap="square" rtlCol="0">
            <a:spAutoFit/>
          </a:bodyPr>
          <a:lstStyle/>
          <a:p>
            <a:r>
              <a:rPr lang="de-DE" sz="800" dirty="0"/>
              <a:t>CS0092</a:t>
            </a:r>
          </a:p>
        </p:txBody>
      </p:sp>
      <p:sp>
        <p:nvSpPr>
          <p:cNvPr id="100" name="Textfeld 99">
            <a:extLst>
              <a:ext uri="{FF2B5EF4-FFF2-40B4-BE49-F238E27FC236}">
                <a16:creationId xmlns:a16="http://schemas.microsoft.com/office/drawing/2014/main" id="{6C91612F-8ED9-4302-81C1-499336947F34}"/>
              </a:ext>
            </a:extLst>
          </p:cNvPr>
          <p:cNvSpPr txBox="1"/>
          <p:nvPr/>
        </p:nvSpPr>
        <p:spPr>
          <a:xfrm>
            <a:off x="3940776" y="4790656"/>
            <a:ext cx="792088" cy="215444"/>
          </a:xfrm>
          <a:prstGeom prst="rect">
            <a:avLst/>
          </a:prstGeom>
          <a:noFill/>
        </p:spPr>
        <p:txBody>
          <a:bodyPr wrap="square" rtlCol="0">
            <a:spAutoFit/>
          </a:bodyPr>
          <a:lstStyle/>
          <a:p>
            <a:r>
              <a:rPr lang="de-DE" sz="800" dirty="0"/>
              <a:t>CS0136</a:t>
            </a:r>
          </a:p>
        </p:txBody>
      </p:sp>
      <p:sp>
        <p:nvSpPr>
          <p:cNvPr id="101" name="Textfeld 100">
            <a:extLst>
              <a:ext uri="{FF2B5EF4-FFF2-40B4-BE49-F238E27FC236}">
                <a16:creationId xmlns:a16="http://schemas.microsoft.com/office/drawing/2014/main" id="{8572427D-9C53-4EDC-9159-05D7CEFB5A88}"/>
              </a:ext>
            </a:extLst>
          </p:cNvPr>
          <p:cNvSpPr txBox="1"/>
          <p:nvPr/>
        </p:nvSpPr>
        <p:spPr>
          <a:xfrm>
            <a:off x="3946984" y="3904026"/>
            <a:ext cx="792088" cy="215444"/>
          </a:xfrm>
          <a:prstGeom prst="rect">
            <a:avLst/>
          </a:prstGeom>
          <a:noFill/>
        </p:spPr>
        <p:txBody>
          <a:bodyPr wrap="square" rtlCol="0">
            <a:spAutoFit/>
          </a:bodyPr>
          <a:lstStyle/>
          <a:p>
            <a:r>
              <a:rPr lang="de-DE" sz="800" dirty="0"/>
              <a:t>CS0135</a:t>
            </a:r>
          </a:p>
        </p:txBody>
      </p:sp>
      <p:sp>
        <p:nvSpPr>
          <p:cNvPr id="103" name="Rechteck 102">
            <a:extLst>
              <a:ext uri="{FF2B5EF4-FFF2-40B4-BE49-F238E27FC236}">
                <a16:creationId xmlns:a16="http://schemas.microsoft.com/office/drawing/2014/main" id="{7064E6B9-8477-4648-839E-83828C9B4D5D}"/>
              </a:ext>
            </a:extLst>
          </p:cNvPr>
          <p:cNvSpPr/>
          <p:nvPr/>
        </p:nvSpPr>
        <p:spPr>
          <a:xfrm>
            <a:off x="3327926" y="2398282"/>
            <a:ext cx="1047600" cy="810944"/>
          </a:xfrm>
          <a:prstGeom prst="rect">
            <a:avLst/>
          </a:prstGeom>
          <a:solidFill>
            <a:schemeClr val="accent2">
              <a:lumMod val="60000"/>
              <a:lumOff val="40000"/>
            </a:schemeClr>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pPr>
              <a:spcBef>
                <a:spcPts val="300"/>
              </a:spcBef>
              <a:spcAft>
                <a:spcPts val="300"/>
              </a:spcAft>
            </a:pPr>
            <a:r>
              <a:rPr lang="de-DE" sz="1100" dirty="0" err="1">
                <a:solidFill>
                  <a:schemeClr val="tx1"/>
                </a:solidFill>
              </a:rPr>
              <a:t>Flowsheet</a:t>
            </a:r>
            <a:r>
              <a:rPr lang="de-DE" sz="1100" dirty="0">
                <a:solidFill>
                  <a:schemeClr val="tx1"/>
                </a:solidFill>
              </a:rPr>
              <a:t> </a:t>
            </a:r>
            <a:r>
              <a:rPr lang="de-DE" sz="1100" dirty="0" err="1">
                <a:solidFill>
                  <a:schemeClr val="tx1"/>
                </a:solidFill>
              </a:rPr>
              <a:t>balancing</a:t>
            </a:r>
            <a:r>
              <a:rPr lang="de-DE" sz="1100" dirty="0">
                <a:solidFill>
                  <a:schemeClr val="tx1"/>
                </a:solidFill>
              </a:rPr>
              <a:t> and </a:t>
            </a:r>
            <a:r>
              <a:rPr lang="de-DE" sz="1100" dirty="0" err="1">
                <a:solidFill>
                  <a:schemeClr val="tx1"/>
                </a:solidFill>
              </a:rPr>
              <a:t>simulation</a:t>
            </a:r>
            <a:r>
              <a:rPr lang="de-DE" sz="1100" dirty="0">
                <a:solidFill>
                  <a:schemeClr val="tx1"/>
                </a:solidFill>
              </a:rPr>
              <a:t>       </a:t>
            </a:r>
            <a:r>
              <a:rPr lang="de-DE" sz="1050" i="1" dirty="0">
                <a:solidFill>
                  <a:srgbClr val="0070C0"/>
                </a:solidFill>
              </a:rPr>
              <a:t>4 SWS          5CP</a:t>
            </a:r>
          </a:p>
        </p:txBody>
      </p:sp>
      <p:sp>
        <p:nvSpPr>
          <p:cNvPr id="104" name="Rechteck 103">
            <a:extLst>
              <a:ext uri="{FF2B5EF4-FFF2-40B4-BE49-F238E27FC236}">
                <a16:creationId xmlns:a16="http://schemas.microsoft.com/office/drawing/2014/main" id="{A3A5FFCF-2C6F-4EEA-B002-E32A66E05033}"/>
              </a:ext>
            </a:extLst>
          </p:cNvPr>
          <p:cNvSpPr/>
          <p:nvPr/>
        </p:nvSpPr>
        <p:spPr>
          <a:xfrm>
            <a:off x="5548696" y="674891"/>
            <a:ext cx="1047600" cy="804471"/>
          </a:xfrm>
          <a:prstGeom prst="rect">
            <a:avLst/>
          </a:prstGeom>
          <a:solidFill>
            <a:schemeClr val="accent2">
              <a:lumMod val="60000"/>
              <a:lumOff val="40000"/>
            </a:schemeClr>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pPr>
              <a:spcBef>
                <a:spcPts val="300"/>
              </a:spcBef>
              <a:spcAft>
                <a:spcPts val="300"/>
              </a:spcAft>
            </a:pPr>
            <a:r>
              <a:rPr lang="de-DE" sz="900" dirty="0">
                <a:solidFill>
                  <a:schemeClr val="tx1"/>
                </a:solidFill>
              </a:rPr>
              <a:t>Modelling and </a:t>
            </a:r>
            <a:r>
              <a:rPr lang="de-DE" sz="900" dirty="0" err="1">
                <a:solidFill>
                  <a:schemeClr val="tx1"/>
                </a:solidFill>
              </a:rPr>
              <a:t>Optimization</a:t>
            </a:r>
            <a:r>
              <a:rPr lang="de-DE" sz="900" dirty="0">
                <a:solidFill>
                  <a:schemeClr val="tx1"/>
                </a:solidFill>
              </a:rPr>
              <a:t> </a:t>
            </a:r>
            <a:r>
              <a:rPr lang="de-DE" sz="900" dirty="0" err="1">
                <a:solidFill>
                  <a:schemeClr val="tx1"/>
                </a:solidFill>
              </a:rPr>
              <a:t>of</a:t>
            </a:r>
            <a:r>
              <a:rPr lang="de-DE" sz="900" dirty="0">
                <a:solidFill>
                  <a:schemeClr val="tx1"/>
                </a:solidFill>
              </a:rPr>
              <a:t> Energy Systems    </a:t>
            </a:r>
            <a:r>
              <a:rPr lang="de-DE" sz="1050" i="1" dirty="0">
                <a:solidFill>
                  <a:srgbClr val="0070C0"/>
                </a:solidFill>
              </a:rPr>
              <a:t>4 SWS          6CP</a:t>
            </a:r>
          </a:p>
        </p:txBody>
      </p:sp>
      <p:sp>
        <p:nvSpPr>
          <p:cNvPr id="105" name="Textfeld 104">
            <a:extLst>
              <a:ext uri="{FF2B5EF4-FFF2-40B4-BE49-F238E27FC236}">
                <a16:creationId xmlns:a16="http://schemas.microsoft.com/office/drawing/2014/main" id="{F1D4CBB9-7D5E-4BDB-85AC-36EFB341FD8B}"/>
              </a:ext>
            </a:extLst>
          </p:cNvPr>
          <p:cNvSpPr txBox="1"/>
          <p:nvPr/>
        </p:nvSpPr>
        <p:spPr>
          <a:xfrm>
            <a:off x="6136238" y="649544"/>
            <a:ext cx="792088" cy="215444"/>
          </a:xfrm>
          <a:prstGeom prst="rect">
            <a:avLst/>
          </a:prstGeom>
          <a:noFill/>
        </p:spPr>
        <p:txBody>
          <a:bodyPr wrap="square" rtlCol="0">
            <a:spAutoFit/>
          </a:bodyPr>
          <a:lstStyle/>
          <a:p>
            <a:r>
              <a:rPr lang="de-DE" sz="800" dirty="0"/>
              <a:t>CS0105</a:t>
            </a:r>
          </a:p>
        </p:txBody>
      </p:sp>
      <p:sp>
        <p:nvSpPr>
          <p:cNvPr id="106" name="Textfeld 105">
            <a:extLst>
              <a:ext uri="{FF2B5EF4-FFF2-40B4-BE49-F238E27FC236}">
                <a16:creationId xmlns:a16="http://schemas.microsoft.com/office/drawing/2014/main" id="{B1CCF4A9-9B5C-444E-8CE9-2640039F20CE}"/>
              </a:ext>
            </a:extLst>
          </p:cNvPr>
          <p:cNvSpPr txBox="1"/>
          <p:nvPr/>
        </p:nvSpPr>
        <p:spPr>
          <a:xfrm>
            <a:off x="3938994" y="2385324"/>
            <a:ext cx="792088" cy="215444"/>
          </a:xfrm>
          <a:prstGeom prst="rect">
            <a:avLst/>
          </a:prstGeom>
          <a:noFill/>
        </p:spPr>
        <p:txBody>
          <a:bodyPr wrap="square" rtlCol="0">
            <a:spAutoFit/>
          </a:bodyPr>
          <a:lstStyle/>
          <a:p>
            <a:r>
              <a:rPr lang="de-DE" sz="800" dirty="0"/>
              <a:t>CS0139</a:t>
            </a:r>
          </a:p>
        </p:txBody>
      </p:sp>
      <p:sp>
        <p:nvSpPr>
          <p:cNvPr id="61" name="Rechteck 60">
            <a:extLst>
              <a:ext uri="{FF2B5EF4-FFF2-40B4-BE49-F238E27FC236}">
                <a16:creationId xmlns:a16="http://schemas.microsoft.com/office/drawing/2014/main" id="{EAD96BA9-0A5D-458B-BAB0-43CC7B1C4FFA}"/>
              </a:ext>
            </a:extLst>
          </p:cNvPr>
          <p:cNvSpPr/>
          <p:nvPr/>
        </p:nvSpPr>
        <p:spPr>
          <a:xfrm>
            <a:off x="6646762" y="4787394"/>
            <a:ext cx="1047600" cy="810944"/>
          </a:xfrm>
          <a:prstGeom prst="rect">
            <a:avLst/>
          </a:prstGeom>
          <a:solidFill>
            <a:schemeClr val="bg1"/>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de-DE" sz="1100" dirty="0">
                <a:solidFill>
                  <a:prstClr val="black"/>
                </a:solidFill>
              </a:rPr>
              <a:t>Allgemeines </a:t>
            </a:r>
            <a:r>
              <a:rPr lang="de-DE" sz="1100" dirty="0" smtClean="0">
                <a:solidFill>
                  <a:prstClr val="black"/>
                </a:solidFill>
              </a:rPr>
              <a:t>Wahlmodul/</a:t>
            </a:r>
          </a:p>
          <a:p>
            <a:pPr lvl="0" algn="ctr"/>
            <a:r>
              <a:rPr lang="de-DE" sz="1100" i="1" dirty="0" smtClean="0">
                <a:solidFill>
                  <a:prstClr val="black"/>
                </a:solidFill>
              </a:rPr>
              <a:t>General </a:t>
            </a:r>
            <a:r>
              <a:rPr lang="de-DE" sz="1100" i="1" dirty="0" err="1">
                <a:solidFill>
                  <a:prstClr val="black"/>
                </a:solidFill>
              </a:rPr>
              <a:t>E</a:t>
            </a:r>
            <a:r>
              <a:rPr lang="de-DE" sz="1100" i="1" dirty="0" err="1" smtClean="0">
                <a:solidFill>
                  <a:prstClr val="black"/>
                </a:solidFill>
              </a:rPr>
              <a:t>lective</a:t>
            </a:r>
            <a:endParaRPr lang="de-DE" sz="1100" i="1" dirty="0">
              <a:solidFill>
                <a:prstClr val="black"/>
              </a:solidFill>
            </a:endParaRPr>
          </a:p>
        </p:txBody>
      </p:sp>
      <p:sp>
        <p:nvSpPr>
          <p:cNvPr id="65" name="Rechteck 64">
            <a:extLst>
              <a:ext uri="{FF2B5EF4-FFF2-40B4-BE49-F238E27FC236}">
                <a16:creationId xmlns:a16="http://schemas.microsoft.com/office/drawing/2014/main" id="{EAD96BA9-0A5D-458B-BAB0-43CC7B1C4FFA}"/>
              </a:ext>
            </a:extLst>
          </p:cNvPr>
          <p:cNvSpPr/>
          <p:nvPr/>
        </p:nvSpPr>
        <p:spPr>
          <a:xfrm>
            <a:off x="4436434" y="2398918"/>
            <a:ext cx="1047600" cy="810944"/>
          </a:xfrm>
          <a:prstGeom prst="rect">
            <a:avLst/>
          </a:prstGeom>
          <a:solidFill>
            <a:schemeClr val="bg1"/>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de-DE" sz="1100" dirty="0">
                <a:solidFill>
                  <a:prstClr val="black"/>
                </a:solidFill>
              </a:rPr>
              <a:t>Allgemeines </a:t>
            </a:r>
            <a:r>
              <a:rPr lang="de-DE" sz="1100" dirty="0" smtClean="0">
                <a:solidFill>
                  <a:prstClr val="black"/>
                </a:solidFill>
              </a:rPr>
              <a:t>Wahlmodul/</a:t>
            </a:r>
          </a:p>
          <a:p>
            <a:pPr lvl="0" algn="ctr"/>
            <a:r>
              <a:rPr lang="de-DE" sz="1100" i="1" dirty="0" smtClean="0">
                <a:solidFill>
                  <a:prstClr val="black"/>
                </a:solidFill>
              </a:rPr>
              <a:t>General </a:t>
            </a:r>
            <a:r>
              <a:rPr lang="de-DE" sz="1100" i="1" dirty="0" err="1">
                <a:solidFill>
                  <a:prstClr val="black"/>
                </a:solidFill>
              </a:rPr>
              <a:t>E</a:t>
            </a:r>
            <a:r>
              <a:rPr lang="de-DE" sz="1100" i="1" dirty="0" err="1" smtClean="0">
                <a:solidFill>
                  <a:prstClr val="black"/>
                </a:solidFill>
              </a:rPr>
              <a:t>lective</a:t>
            </a:r>
            <a:endParaRPr lang="de-DE" sz="1100" i="1" dirty="0">
              <a:solidFill>
                <a:prstClr val="black"/>
              </a:solidFill>
            </a:endParaRPr>
          </a:p>
        </p:txBody>
      </p:sp>
    </p:spTree>
    <p:extLst>
      <p:ext uri="{BB962C8B-B14F-4D97-AF65-F5344CB8AC3E}">
        <p14:creationId xmlns:p14="http://schemas.microsoft.com/office/powerpoint/2010/main" val="11615066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33" name="Gerade Verbindung 132"/>
          <p:cNvCxnSpPr/>
          <p:nvPr/>
        </p:nvCxnSpPr>
        <p:spPr>
          <a:xfrm>
            <a:off x="7878" y="4573234"/>
            <a:ext cx="91440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sp>
        <p:nvSpPr>
          <p:cNvPr id="23" name="Textfeld 22"/>
          <p:cNvSpPr txBox="1"/>
          <p:nvPr/>
        </p:nvSpPr>
        <p:spPr>
          <a:xfrm>
            <a:off x="359039" y="88050"/>
            <a:ext cx="7957374" cy="369332"/>
          </a:xfrm>
          <a:prstGeom prst="rect">
            <a:avLst/>
          </a:prstGeom>
          <a:solidFill>
            <a:schemeClr val="accent1">
              <a:lumMod val="40000"/>
              <a:lumOff val="60000"/>
            </a:schemeClr>
          </a:solidFill>
          <a:ln w="28575">
            <a:solidFill>
              <a:srgbClr val="00B0F0"/>
            </a:solidFill>
          </a:ln>
        </p:spPr>
        <p:txBody>
          <a:bodyPr wrap="square" rtlCol="0">
            <a:spAutoFit/>
          </a:bodyPr>
          <a:lstStyle/>
          <a:p>
            <a:r>
              <a:rPr lang="de-DE" dirty="0"/>
              <a:t>Biomassetechnologie </a:t>
            </a:r>
            <a:r>
              <a:rPr lang="de-DE" dirty="0" smtClean="0"/>
              <a:t>- </a:t>
            </a:r>
            <a:r>
              <a:rPr lang="de-DE" i="1" dirty="0" err="1" smtClean="0"/>
              <a:t>Biomass</a:t>
            </a:r>
            <a:r>
              <a:rPr lang="de-DE" i="1" dirty="0" smtClean="0"/>
              <a:t> </a:t>
            </a:r>
            <a:r>
              <a:rPr lang="de-DE" i="1" dirty="0" err="1"/>
              <a:t>Tec</a:t>
            </a:r>
            <a:r>
              <a:rPr lang="de-DE" i="1" dirty="0"/>
              <a:t>.</a:t>
            </a:r>
            <a:r>
              <a:rPr lang="de-DE" dirty="0"/>
              <a:t> *</a:t>
            </a:r>
            <a:r>
              <a:rPr lang="de-DE" dirty="0" smtClean="0"/>
              <a:t> </a:t>
            </a:r>
            <a:r>
              <a:rPr lang="de-DE" dirty="0"/>
              <a:t>SP </a:t>
            </a:r>
            <a:r>
              <a:rPr lang="de-DE" dirty="0" smtClean="0"/>
              <a:t>Ökonomie - </a:t>
            </a:r>
            <a:r>
              <a:rPr lang="de-DE" i="1" dirty="0" smtClean="0"/>
              <a:t>Economy</a:t>
            </a:r>
            <a:endParaRPr lang="de-DE" i="1" dirty="0"/>
          </a:p>
        </p:txBody>
      </p:sp>
      <p:cxnSp>
        <p:nvCxnSpPr>
          <p:cNvPr id="3" name="Gerade Verbindung 2"/>
          <p:cNvCxnSpPr/>
          <p:nvPr/>
        </p:nvCxnSpPr>
        <p:spPr>
          <a:xfrm>
            <a:off x="0" y="2510652"/>
            <a:ext cx="91440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4" name="Gerade Verbindung 133"/>
          <p:cNvCxnSpPr/>
          <p:nvPr/>
        </p:nvCxnSpPr>
        <p:spPr>
          <a:xfrm>
            <a:off x="-1000" y="548680"/>
            <a:ext cx="91440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 name="Gerade Verbindung 29"/>
          <p:cNvCxnSpPr/>
          <p:nvPr/>
        </p:nvCxnSpPr>
        <p:spPr>
          <a:xfrm>
            <a:off x="351146" y="548680"/>
            <a:ext cx="0" cy="630932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sp>
        <p:nvSpPr>
          <p:cNvPr id="272" name="Textfeld 271"/>
          <p:cNvSpPr txBox="1"/>
          <p:nvPr/>
        </p:nvSpPr>
        <p:spPr>
          <a:xfrm rot="-5400000">
            <a:off x="-543094" y="5300933"/>
            <a:ext cx="1453522" cy="338554"/>
          </a:xfrm>
          <a:prstGeom prst="rect">
            <a:avLst/>
          </a:prstGeom>
          <a:noFill/>
        </p:spPr>
        <p:txBody>
          <a:bodyPr wrap="square" rtlCol="0">
            <a:spAutoFit/>
          </a:bodyPr>
          <a:lstStyle/>
          <a:p>
            <a:r>
              <a:rPr lang="de-DE" sz="1600" b="1" dirty="0"/>
              <a:t>3. Sem </a:t>
            </a:r>
            <a:r>
              <a:rPr lang="de-DE" sz="1600" b="1" dirty="0" smtClean="0"/>
              <a:t>Winter</a:t>
            </a:r>
            <a:endParaRPr lang="de-DE" sz="1600" b="1" dirty="0"/>
          </a:p>
        </p:txBody>
      </p:sp>
      <p:sp>
        <p:nvSpPr>
          <p:cNvPr id="344" name="Rechteck 343"/>
          <p:cNvSpPr/>
          <p:nvPr/>
        </p:nvSpPr>
        <p:spPr>
          <a:xfrm>
            <a:off x="435877" y="673840"/>
            <a:ext cx="1047499" cy="810944"/>
          </a:xfrm>
          <a:prstGeom prst="rect">
            <a:avLst/>
          </a:prstGeom>
          <a:no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pPr>
              <a:spcBef>
                <a:spcPts val="300"/>
              </a:spcBef>
              <a:spcAft>
                <a:spcPts val="300"/>
              </a:spcAft>
            </a:pPr>
            <a:endParaRPr lang="de-DE" sz="1100" dirty="0">
              <a:solidFill>
                <a:schemeClr val="tx1"/>
              </a:solidFill>
            </a:endParaRPr>
          </a:p>
          <a:p>
            <a:pPr>
              <a:spcBef>
                <a:spcPts val="300"/>
              </a:spcBef>
              <a:spcAft>
                <a:spcPts val="300"/>
              </a:spcAft>
            </a:pPr>
            <a:endParaRPr lang="de-DE" sz="1100" dirty="0">
              <a:solidFill>
                <a:schemeClr val="tx1"/>
              </a:solidFill>
            </a:endParaRPr>
          </a:p>
          <a:p>
            <a:pPr>
              <a:spcBef>
                <a:spcPts val="300"/>
              </a:spcBef>
              <a:spcAft>
                <a:spcPts val="300"/>
              </a:spcAft>
            </a:pPr>
            <a:r>
              <a:rPr lang="de-DE" sz="1050" dirty="0">
                <a:solidFill>
                  <a:schemeClr val="tx1"/>
                </a:solidFill>
              </a:rPr>
              <a:t>Einführung in die stoffliche Nutzung            </a:t>
            </a:r>
            <a:r>
              <a:rPr lang="de-DE" sz="1050" i="1" dirty="0">
                <a:solidFill>
                  <a:srgbClr val="0070C0"/>
                </a:solidFill>
              </a:rPr>
              <a:t>                                                   4 SWS          5CP</a:t>
            </a:r>
          </a:p>
        </p:txBody>
      </p:sp>
      <p:sp>
        <p:nvSpPr>
          <p:cNvPr id="350" name="Textfeld 349"/>
          <p:cNvSpPr txBox="1"/>
          <p:nvPr/>
        </p:nvSpPr>
        <p:spPr>
          <a:xfrm rot="-5400000">
            <a:off x="-572208" y="1423308"/>
            <a:ext cx="1511750" cy="338554"/>
          </a:xfrm>
          <a:prstGeom prst="rect">
            <a:avLst/>
          </a:prstGeom>
          <a:noFill/>
        </p:spPr>
        <p:txBody>
          <a:bodyPr wrap="square" rtlCol="0">
            <a:spAutoFit/>
          </a:bodyPr>
          <a:lstStyle/>
          <a:p>
            <a:r>
              <a:rPr lang="de-DE" sz="1600" b="1" dirty="0"/>
              <a:t>1. Sem </a:t>
            </a:r>
            <a:r>
              <a:rPr lang="de-DE" sz="1600" b="1" dirty="0" smtClean="0"/>
              <a:t>Winter</a:t>
            </a:r>
            <a:endParaRPr lang="de-DE" sz="1600" b="1" dirty="0"/>
          </a:p>
        </p:txBody>
      </p:sp>
      <p:sp>
        <p:nvSpPr>
          <p:cNvPr id="195" name="Textfeld 338"/>
          <p:cNvSpPr txBox="1">
            <a:spLocks noChangeArrowheads="1"/>
          </p:cNvSpPr>
          <p:nvPr/>
        </p:nvSpPr>
        <p:spPr bwMode="auto">
          <a:xfrm rot="16200000">
            <a:off x="-571952" y="3439797"/>
            <a:ext cx="1512056"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r>
              <a:rPr lang="de-DE" sz="1600" b="1" dirty="0">
                <a:solidFill>
                  <a:srgbClr val="000000"/>
                </a:solidFill>
                <a:latin typeface="Calibri" pitchFamily="34" charset="0"/>
              </a:rPr>
              <a:t>2. Sem </a:t>
            </a:r>
            <a:r>
              <a:rPr lang="de-DE" sz="1600" b="1" dirty="0" smtClean="0">
                <a:solidFill>
                  <a:srgbClr val="000000"/>
                </a:solidFill>
                <a:latin typeface="Calibri" pitchFamily="34" charset="0"/>
              </a:rPr>
              <a:t>Summer</a:t>
            </a:r>
            <a:endParaRPr lang="de-DE" sz="1600" b="1" dirty="0">
              <a:solidFill>
                <a:srgbClr val="000000"/>
              </a:solidFill>
              <a:latin typeface="Calibri" pitchFamily="34" charset="0"/>
            </a:endParaRPr>
          </a:p>
        </p:txBody>
      </p:sp>
      <p:sp>
        <p:nvSpPr>
          <p:cNvPr id="298" name="Rechteck 297"/>
          <p:cNvSpPr/>
          <p:nvPr/>
        </p:nvSpPr>
        <p:spPr>
          <a:xfrm>
            <a:off x="1539117" y="2698150"/>
            <a:ext cx="1047600" cy="810944"/>
          </a:xfrm>
          <a:prstGeom prst="rect">
            <a:avLst/>
          </a:prstGeom>
          <a:no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pPr>
              <a:spcBef>
                <a:spcPts val="300"/>
              </a:spcBef>
              <a:spcAft>
                <a:spcPts val="300"/>
              </a:spcAft>
            </a:pPr>
            <a:endParaRPr lang="de-DE" sz="1050" dirty="0">
              <a:solidFill>
                <a:schemeClr val="tx1"/>
              </a:solidFill>
            </a:endParaRPr>
          </a:p>
          <a:p>
            <a:pPr>
              <a:spcBef>
                <a:spcPts val="300"/>
              </a:spcBef>
              <a:spcAft>
                <a:spcPts val="300"/>
              </a:spcAft>
            </a:pPr>
            <a:r>
              <a:rPr lang="de-DE" sz="1050" dirty="0">
                <a:solidFill>
                  <a:schemeClr val="tx1"/>
                </a:solidFill>
              </a:rPr>
              <a:t>	</a:t>
            </a:r>
          </a:p>
          <a:p>
            <a:pPr>
              <a:spcBef>
                <a:spcPts val="300"/>
              </a:spcBef>
              <a:spcAft>
                <a:spcPts val="300"/>
              </a:spcAft>
            </a:pPr>
            <a:r>
              <a:rPr lang="de-DE" sz="1050" dirty="0">
                <a:solidFill>
                  <a:schemeClr val="tx1"/>
                </a:solidFill>
              </a:rPr>
              <a:t>Adv. </a:t>
            </a:r>
            <a:r>
              <a:rPr lang="de-DE" sz="1050" dirty="0" err="1">
                <a:solidFill>
                  <a:schemeClr val="tx1"/>
                </a:solidFill>
              </a:rPr>
              <a:t>Sustainability</a:t>
            </a:r>
            <a:r>
              <a:rPr lang="de-DE" sz="1050" dirty="0">
                <a:solidFill>
                  <a:schemeClr val="tx1"/>
                </a:solidFill>
              </a:rPr>
              <a:t> and LCA </a:t>
            </a:r>
            <a:r>
              <a:rPr lang="de-DE" sz="1050" i="1" dirty="0">
                <a:solidFill>
                  <a:srgbClr val="0070C0"/>
                </a:solidFill>
              </a:rPr>
              <a:t>Fröhling</a:t>
            </a:r>
            <a:r>
              <a:rPr lang="de-DE" sz="1050" dirty="0">
                <a:solidFill>
                  <a:schemeClr val="tx1"/>
                </a:solidFill>
              </a:rPr>
              <a:t>      </a:t>
            </a:r>
            <a:r>
              <a:rPr lang="de-DE" sz="1050" i="1" dirty="0">
                <a:solidFill>
                  <a:schemeClr val="tx2">
                    <a:lumMod val="60000"/>
                    <a:lumOff val="40000"/>
                  </a:schemeClr>
                </a:solidFill>
              </a:rPr>
              <a:t>4/6</a:t>
            </a:r>
          </a:p>
        </p:txBody>
      </p:sp>
      <p:sp>
        <p:nvSpPr>
          <p:cNvPr id="299" name="Rechteck 298"/>
          <p:cNvSpPr/>
          <p:nvPr/>
        </p:nvSpPr>
        <p:spPr>
          <a:xfrm>
            <a:off x="4676528" y="4743450"/>
            <a:ext cx="1047600" cy="810944"/>
          </a:xfrm>
          <a:prstGeom prst="rect">
            <a:avLst/>
          </a:prstGeom>
          <a:solidFill>
            <a:schemeClr val="accent1">
              <a:lumMod val="40000"/>
              <a:lumOff val="60000"/>
            </a:schemeClr>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pPr>
              <a:spcBef>
                <a:spcPts val="300"/>
              </a:spcBef>
              <a:spcAft>
                <a:spcPts val="300"/>
              </a:spcAft>
            </a:pPr>
            <a:r>
              <a:rPr lang="de-DE" sz="800" dirty="0">
                <a:solidFill>
                  <a:schemeClr val="tx1"/>
                </a:solidFill>
              </a:rPr>
              <a:t>Environmental Accounting               in Economics             and </a:t>
            </a:r>
            <a:r>
              <a:rPr lang="de-DE" sz="800" dirty="0" err="1">
                <a:solidFill>
                  <a:schemeClr val="tx1"/>
                </a:solidFill>
              </a:rPr>
              <a:t>Sustainability</a:t>
            </a:r>
            <a:r>
              <a:rPr lang="de-DE" sz="800" dirty="0">
                <a:solidFill>
                  <a:schemeClr val="tx1"/>
                </a:solidFill>
              </a:rPr>
              <a:t> Sciences</a:t>
            </a:r>
            <a:r>
              <a:rPr lang="de-DE" sz="800" i="1" dirty="0">
                <a:solidFill>
                  <a:srgbClr val="0070C0"/>
                </a:solidFill>
              </a:rPr>
              <a:t>                      </a:t>
            </a:r>
            <a:r>
              <a:rPr lang="de-DE" sz="1050" i="1" dirty="0">
                <a:solidFill>
                  <a:srgbClr val="0070C0"/>
                </a:solidFill>
              </a:rPr>
              <a:t>4 SWS          6CP</a:t>
            </a:r>
          </a:p>
        </p:txBody>
      </p:sp>
      <p:sp>
        <p:nvSpPr>
          <p:cNvPr id="224" name="Rechteck 223"/>
          <p:cNvSpPr/>
          <p:nvPr/>
        </p:nvSpPr>
        <p:spPr>
          <a:xfrm>
            <a:off x="435600" y="1543725"/>
            <a:ext cx="1047499" cy="810944"/>
          </a:xfrm>
          <a:prstGeom prst="rect">
            <a:avLst/>
          </a:prstGeom>
          <a:no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pPr>
              <a:spcBef>
                <a:spcPts val="300"/>
              </a:spcBef>
              <a:spcAft>
                <a:spcPts val="300"/>
              </a:spcAft>
            </a:pPr>
            <a:r>
              <a:rPr lang="de-DE" sz="900" dirty="0">
                <a:solidFill>
                  <a:schemeClr val="tx1"/>
                </a:solidFill>
              </a:rPr>
              <a:t>               Einführung Energiewandlung/ Energiewirtschaf</a:t>
            </a:r>
            <a:r>
              <a:rPr lang="de-DE" sz="1050" dirty="0">
                <a:solidFill>
                  <a:schemeClr val="tx1"/>
                </a:solidFill>
              </a:rPr>
              <a:t>t  </a:t>
            </a:r>
            <a:r>
              <a:rPr lang="de-DE" sz="1050" i="1" dirty="0">
                <a:solidFill>
                  <a:srgbClr val="0070C0"/>
                </a:solidFill>
              </a:rPr>
              <a:t>       4 SWS          5CP</a:t>
            </a:r>
          </a:p>
        </p:txBody>
      </p:sp>
      <p:sp>
        <p:nvSpPr>
          <p:cNvPr id="308" name="Rechteck 307"/>
          <p:cNvSpPr/>
          <p:nvPr/>
        </p:nvSpPr>
        <p:spPr>
          <a:xfrm>
            <a:off x="435600" y="3568331"/>
            <a:ext cx="1047499" cy="810944"/>
          </a:xfrm>
          <a:prstGeom prst="rect">
            <a:avLst/>
          </a:prstGeom>
          <a:no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pPr>
              <a:spcBef>
                <a:spcPts val="300"/>
              </a:spcBef>
              <a:spcAft>
                <a:spcPts val="300"/>
              </a:spcAft>
            </a:pPr>
            <a:r>
              <a:rPr lang="de-DE" sz="900" dirty="0">
                <a:solidFill>
                  <a:schemeClr val="tx1"/>
                </a:solidFill>
              </a:rPr>
              <a:t>Ökobilanzierung Nachwachsender Rohstoffe</a:t>
            </a:r>
            <a:r>
              <a:rPr lang="de-DE" sz="1050" i="1" dirty="0">
                <a:solidFill>
                  <a:schemeClr val="tx2">
                    <a:lumMod val="60000"/>
                    <a:lumOff val="40000"/>
                  </a:schemeClr>
                </a:solidFill>
              </a:rPr>
              <a:t>            4 SWS          5CP</a:t>
            </a:r>
          </a:p>
        </p:txBody>
      </p:sp>
      <p:sp>
        <p:nvSpPr>
          <p:cNvPr id="310" name="Rechteck 309"/>
          <p:cNvSpPr/>
          <p:nvPr/>
        </p:nvSpPr>
        <p:spPr>
          <a:xfrm>
            <a:off x="4676528" y="5616741"/>
            <a:ext cx="1047600" cy="810944"/>
          </a:xfrm>
          <a:prstGeom prst="rect">
            <a:avLst/>
          </a:prstGeom>
          <a:solidFill>
            <a:schemeClr val="accent1">
              <a:lumMod val="40000"/>
              <a:lumOff val="60000"/>
            </a:schemeClr>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pPr>
              <a:spcBef>
                <a:spcPts val="300"/>
              </a:spcBef>
              <a:spcAft>
                <a:spcPts val="300"/>
              </a:spcAft>
            </a:pPr>
            <a:r>
              <a:rPr lang="de-DE" sz="900" dirty="0" smtClean="0">
                <a:solidFill>
                  <a:schemeClr val="tx1"/>
                </a:solidFill>
              </a:rPr>
              <a:t>Forschungs-praktikum</a:t>
            </a:r>
            <a:br>
              <a:rPr lang="de-DE" sz="900" dirty="0" smtClean="0">
                <a:solidFill>
                  <a:schemeClr val="tx1"/>
                </a:solidFill>
              </a:rPr>
            </a:br>
            <a:r>
              <a:rPr lang="de-DE" sz="900" dirty="0" smtClean="0">
                <a:solidFill>
                  <a:schemeClr val="tx1"/>
                </a:solidFill>
              </a:rPr>
              <a:t>Research</a:t>
            </a:r>
            <a:br>
              <a:rPr lang="de-DE" sz="900" dirty="0" smtClean="0">
                <a:solidFill>
                  <a:schemeClr val="tx1"/>
                </a:solidFill>
              </a:rPr>
            </a:br>
            <a:r>
              <a:rPr lang="de-DE" sz="900" dirty="0" err="1" smtClean="0">
                <a:solidFill>
                  <a:schemeClr val="tx1"/>
                </a:solidFill>
              </a:rPr>
              <a:t>practicum</a:t>
            </a:r>
            <a:r>
              <a:rPr lang="de-DE" sz="900" i="1" dirty="0" smtClean="0">
                <a:solidFill>
                  <a:srgbClr val="0070C0"/>
                </a:solidFill>
              </a:rPr>
              <a:t>         </a:t>
            </a:r>
            <a:br>
              <a:rPr lang="de-DE" sz="900" i="1" dirty="0" smtClean="0">
                <a:solidFill>
                  <a:srgbClr val="0070C0"/>
                </a:solidFill>
              </a:rPr>
            </a:br>
            <a:r>
              <a:rPr lang="de-DE" sz="1050" i="1" dirty="0" smtClean="0">
                <a:solidFill>
                  <a:srgbClr val="0070C0"/>
                </a:solidFill>
              </a:rPr>
              <a:t>4 </a:t>
            </a:r>
            <a:r>
              <a:rPr lang="de-DE" sz="1050" i="1" dirty="0">
                <a:solidFill>
                  <a:srgbClr val="0070C0"/>
                </a:solidFill>
              </a:rPr>
              <a:t>SWS          5CP</a:t>
            </a:r>
          </a:p>
        </p:txBody>
      </p:sp>
      <p:sp>
        <p:nvSpPr>
          <p:cNvPr id="126" name="Rechteck 125"/>
          <p:cNvSpPr/>
          <p:nvPr/>
        </p:nvSpPr>
        <p:spPr>
          <a:xfrm>
            <a:off x="1547664" y="1545643"/>
            <a:ext cx="1047600" cy="810944"/>
          </a:xfrm>
          <a:prstGeom prst="rect">
            <a:avLst/>
          </a:prstGeom>
          <a:solidFill>
            <a:schemeClr val="bg1"/>
          </a:solid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de-DE" sz="900" dirty="0">
              <a:solidFill>
                <a:schemeClr val="tx1"/>
              </a:solidFill>
            </a:endParaRPr>
          </a:p>
          <a:p>
            <a:r>
              <a:rPr lang="de-DE" sz="900" dirty="0">
                <a:solidFill>
                  <a:schemeClr val="tx1"/>
                </a:solidFill>
              </a:rPr>
              <a:t>Einführung in die Ökonomie von NaWaRo                </a:t>
            </a:r>
            <a:r>
              <a:rPr lang="de-DE" sz="1050" i="1" dirty="0">
                <a:solidFill>
                  <a:srgbClr val="0070C0"/>
                </a:solidFill>
              </a:rPr>
              <a:t>4 SWS          5CP</a:t>
            </a:r>
          </a:p>
        </p:txBody>
      </p:sp>
      <p:sp>
        <p:nvSpPr>
          <p:cNvPr id="130" name="Rechteck 129"/>
          <p:cNvSpPr/>
          <p:nvPr/>
        </p:nvSpPr>
        <p:spPr>
          <a:xfrm>
            <a:off x="5787038" y="2690064"/>
            <a:ext cx="1047600" cy="810944"/>
          </a:xfrm>
          <a:prstGeom prst="rect">
            <a:avLst/>
          </a:prstGeom>
          <a:solidFill>
            <a:schemeClr val="accent1">
              <a:lumMod val="40000"/>
              <a:lumOff val="60000"/>
            </a:schemeClr>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pPr>
              <a:spcBef>
                <a:spcPts val="300"/>
              </a:spcBef>
              <a:spcAft>
                <a:spcPts val="300"/>
              </a:spcAft>
            </a:pPr>
            <a:r>
              <a:rPr lang="de-DE" sz="900" dirty="0" err="1">
                <a:solidFill>
                  <a:schemeClr val="tx1"/>
                </a:solidFill>
              </a:rPr>
              <a:t>Advanced</a:t>
            </a:r>
            <a:r>
              <a:rPr lang="de-DE" sz="900" dirty="0">
                <a:solidFill>
                  <a:schemeClr val="tx1"/>
                </a:solidFill>
              </a:rPr>
              <a:t> Seminar in Supply and Value Chain </a:t>
            </a:r>
            <a:r>
              <a:rPr lang="de-DE" sz="900" dirty="0" err="1">
                <a:solidFill>
                  <a:schemeClr val="tx1"/>
                </a:solidFill>
              </a:rPr>
              <a:t>Managemet</a:t>
            </a:r>
            <a:r>
              <a:rPr lang="de-DE" sz="900" i="1" dirty="0">
                <a:solidFill>
                  <a:srgbClr val="0070C0"/>
                </a:solidFill>
              </a:rPr>
              <a:t>         </a:t>
            </a:r>
            <a:r>
              <a:rPr lang="de-DE" sz="900" i="1" dirty="0" smtClean="0">
                <a:solidFill>
                  <a:srgbClr val="0070C0"/>
                </a:solidFill>
              </a:rPr>
              <a:t/>
            </a:r>
            <a:br>
              <a:rPr lang="de-DE" sz="900" i="1" dirty="0" smtClean="0">
                <a:solidFill>
                  <a:srgbClr val="0070C0"/>
                </a:solidFill>
              </a:rPr>
            </a:br>
            <a:r>
              <a:rPr lang="de-DE" sz="1050" i="1" dirty="0" smtClean="0">
                <a:solidFill>
                  <a:srgbClr val="0070C0"/>
                </a:solidFill>
              </a:rPr>
              <a:t>4 </a:t>
            </a:r>
            <a:r>
              <a:rPr lang="de-DE" sz="1050" i="1" dirty="0">
                <a:solidFill>
                  <a:srgbClr val="0070C0"/>
                </a:solidFill>
              </a:rPr>
              <a:t>SWS         7CP</a:t>
            </a:r>
          </a:p>
        </p:txBody>
      </p:sp>
      <p:sp>
        <p:nvSpPr>
          <p:cNvPr id="135" name="Rechteck 134"/>
          <p:cNvSpPr/>
          <p:nvPr/>
        </p:nvSpPr>
        <p:spPr>
          <a:xfrm>
            <a:off x="5787038" y="3556695"/>
            <a:ext cx="1047600" cy="810944"/>
          </a:xfrm>
          <a:prstGeom prst="rect">
            <a:avLst/>
          </a:prstGeom>
          <a:solidFill>
            <a:schemeClr val="accent1">
              <a:lumMod val="40000"/>
              <a:lumOff val="60000"/>
            </a:schemeClr>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r>
              <a:rPr lang="de-DE" sz="1050" dirty="0">
                <a:solidFill>
                  <a:schemeClr val="tx1"/>
                </a:solidFill>
              </a:rPr>
              <a:t>Marketing </a:t>
            </a:r>
            <a:r>
              <a:rPr lang="de-DE" sz="1050" dirty="0" err="1">
                <a:solidFill>
                  <a:schemeClr val="tx1"/>
                </a:solidFill>
              </a:rPr>
              <a:t>for</a:t>
            </a:r>
            <a:r>
              <a:rPr lang="de-DE" sz="1050" dirty="0">
                <a:solidFill>
                  <a:schemeClr val="tx1"/>
                </a:solidFill>
              </a:rPr>
              <a:t> </a:t>
            </a:r>
            <a:r>
              <a:rPr lang="de-DE" sz="1050" dirty="0" err="1">
                <a:solidFill>
                  <a:schemeClr val="tx1"/>
                </a:solidFill>
              </a:rPr>
              <a:t>Renwable</a:t>
            </a:r>
            <a:r>
              <a:rPr lang="de-DE" sz="1050" dirty="0">
                <a:solidFill>
                  <a:schemeClr val="tx1"/>
                </a:solidFill>
              </a:rPr>
              <a:t> Energies</a:t>
            </a:r>
          </a:p>
          <a:p>
            <a:r>
              <a:rPr lang="de-DE" sz="1050" i="1" dirty="0">
                <a:solidFill>
                  <a:srgbClr val="0070C0"/>
                </a:solidFill>
              </a:rPr>
              <a:t>4 SWS          6CP</a:t>
            </a:r>
          </a:p>
        </p:txBody>
      </p:sp>
      <p:sp>
        <p:nvSpPr>
          <p:cNvPr id="49" name="Rechteck 48"/>
          <p:cNvSpPr/>
          <p:nvPr/>
        </p:nvSpPr>
        <p:spPr>
          <a:xfrm>
            <a:off x="4676528" y="668418"/>
            <a:ext cx="1047600" cy="810944"/>
          </a:xfrm>
          <a:prstGeom prst="rect">
            <a:avLst/>
          </a:prstGeom>
          <a:solidFill>
            <a:schemeClr val="accent1">
              <a:lumMod val="40000"/>
              <a:lumOff val="60000"/>
            </a:schemeClr>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r>
              <a:rPr lang="de-DE" sz="1050" dirty="0">
                <a:solidFill>
                  <a:schemeClr val="tx1"/>
                </a:solidFill>
              </a:rPr>
              <a:t>Innovation in </a:t>
            </a:r>
            <a:r>
              <a:rPr lang="de-DE" sz="1050" dirty="0" err="1">
                <a:solidFill>
                  <a:schemeClr val="tx1"/>
                </a:solidFill>
              </a:rPr>
              <a:t>Bioeconomy</a:t>
            </a:r>
            <a:endParaRPr lang="de-DE" sz="1050" dirty="0">
              <a:solidFill>
                <a:schemeClr val="tx1"/>
              </a:solidFill>
            </a:endParaRPr>
          </a:p>
          <a:p>
            <a:r>
              <a:rPr lang="de-DE" sz="1050" i="1" dirty="0">
                <a:solidFill>
                  <a:srgbClr val="0070C0"/>
                </a:solidFill>
              </a:rPr>
              <a:t>4 SWS          6CP</a:t>
            </a:r>
          </a:p>
        </p:txBody>
      </p:sp>
      <p:sp>
        <p:nvSpPr>
          <p:cNvPr id="50" name="Rechteck 49"/>
          <p:cNvSpPr/>
          <p:nvPr/>
        </p:nvSpPr>
        <p:spPr>
          <a:xfrm>
            <a:off x="4676528" y="3554160"/>
            <a:ext cx="1047600" cy="810944"/>
          </a:xfrm>
          <a:prstGeom prst="rect">
            <a:avLst/>
          </a:prstGeom>
          <a:solidFill>
            <a:schemeClr val="accent1">
              <a:lumMod val="40000"/>
              <a:lumOff val="60000"/>
            </a:schemeClr>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pPr>
              <a:spcBef>
                <a:spcPts val="300"/>
              </a:spcBef>
              <a:spcAft>
                <a:spcPts val="300"/>
              </a:spcAft>
            </a:pPr>
            <a:r>
              <a:rPr lang="de-DE" sz="1050" dirty="0">
                <a:solidFill>
                  <a:schemeClr val="tx1"/>
                </a:solidFill>
              </a:rPr>
              <a:t>Plant and Technology Management   </a:t>
            </a:r>
            <a:r>
              <a:rPr lang="de-DE" sz="1050" i="1" dirty="0">
                <a:solidFill>
                  <a:srgbClr val="0070C0"/>
                </a:solidFill>
              </a:rPr>
              <a:t>4 SWS          6CP</a:t>
            </a:r>
          </a:p>
        </p:txBody>
      </p:sp>
      <p:sp>
        <p:nvSpPr>
          <p:cNvPr id="51" name="Rechteck 50"/>
          <p:cNvSpPr/>
          <p:nvPr/>
        </p:nvSpPr>
        <p:spPr>
          <a:xfrm>
            <a:off x="4676528" y="2690064"/>
            <a:ext cx="1047600" cy="810944"/>
          </a:xfrm>
          <a:prstGeom prst="rect">
            <a:avLst/>
          </a:prstGeom>
          <a:solidFill>
            <a:schemeClr val="accent1">
              <a:lumMod val="40000"/>
              <a:lumOff val="60000"/>
            </a:schemeClr>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r>
              <a:rPr lang="de-DE" sz="1050" dirty="0">
                <a:solidFill>
                  <a:schemeClr val="tx1"/>
                </a:solidFill>
              </a:rPr>
              <a:t>Consumer Studies</a:t>
            </a:r>
          </a:p>
          <a:p>
            <a:r>
              <a:rPr lang="de-DE" sz="1050" i="1" dirty="0">
                <a:solidFill>
                  <a:srgbClr val="0070C0"/>
                </a:solidFill>
              </a:rPr>
              <a:t>4 SWS          6CP</a:t>
            </a:r>
          </a:p>
        </p:txBody>
      </p:sp>
      <p:sp>
        <p:nvSpPr>
          <p:cNvPr id="52" name="Rechteck 51"/>
          <p:cNvSpPr/>
          <p:nvPr/>
        </p:nvSpPr>
        <p:spPr>
          <a:xfrm>
            <a:off x="4676528" y="1537518"/>
            <a:ext cx="1047600" cy="810944"/>
          </a:xfrm>
          <a:prstGeom prst="rect">
            <a:avLst/>
          </a:prstGeom>
          <a:solidFill>
            <a:schemeClr val="accent1">
              <a:lumMod val="40000"/>
              <a:lumOff val="60000"/>
            </a:schemeClr>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r>
              <a:rPr lang="de-DE" sz="1050" dirty="0">
                <a:solidFill>
                  <a:schemeClr val="tx1"/>
                </a:solidFill>
              </a:rPr>
              <a:t>Corporate </a:t>
            </a:r>
            <a:r>
              <a:rPr lang="de-DE" sz="1050" dirty="0" err="1">
                <a:solidFill>
                  <a:schemeClr val="tx1"/>
                </a:solidFill>
              </a:rPr>
              <a:t>Sustainability</a:t>
            </a:r>
            <a:r>
              <a:rPr lang="de-DE" sz="1050" dirty="0">
                <a:solidFill>
                  <a:schemeClr val="tx1"/>
                </a:solidFill>
              </a:rPr>
              <a:t> Management</a:t>
            </a:r>
          </a:p>
          <a:p>
            <a:r>
              <a:rPr lang="de-DE" sz="1050" i="1" dirty="0">
                <a:solidFill>
                  <a:srgbClr val="0070C0"/>
                </a:solidFill>
              </a:rPr>
              <a:t>4CP              6CP</a:t>
            </a:r>
          </a:p>
        </p:txBody>
      </p:sp>
      <p:sp>
        <p:nvSpPr>
          <p:cNvPr id="2" name="Textfeld 1">
            <a:extLst>
              <a:ext uri="{FF2B5EF4-FFF2-40B4-BE49-F238E27FC236}">
                <a16:creationId xmlns:a16="http://schemas.microsoft.com/office/drawing/2014/main" id="{B7326FE2-3AEF-4D10-B537-56498F7BC5D8}"/>
              </a:ext>
            </a:extLst>
          </p:cNvPr>
          <p:cNvSpPr txBox="1"/>
          <p:nvPr/>
        </p:nvSpPr>
        <p:spPr>
          <a:xfrm>
            <a:off x="956904" y="2678379"/>
            <a:ext cx="792088" cy="215444"/>
          </a:xfrm>
          <a:prstGeom prst="rect">
            <a:avLst/>
          </a:prstGeom>
          <a:noFill/>
        </p:spPr>
        <p:txBody>
          <a:bodyPr wrap="square" rtlCol="0">
            <a:spAutoFit/>
          </a:bodyPr>
          <a:lstStyle/>
          <a:p>
            <a:r>
              <a:rPr lang="de-DE" sz="800" dirty="0"/>
              <a:t>WZ1102</a:t>
            </a:r>
          </a:p>
        </p:txBody>
      </p:sp>
      <p:sp>
        <p:nvSpPr>
          <p:cNvPr id="54" name="Textfeld 53">
            <a:extLst>
              <a:ext uri="{FF2B5EF4-FFF2-40B4-BE49-F238E27FC236}">
                <a16:creationId xmlns:a16="http://schemas.microsoft.com/office/drawing/2014/main" id="{F92E2326-B478-4D1C-B7A9-CE568028598C}"/>
              </a:ext>
            </a:extLst>
          </p:cNvPr>
          <p:cNvSpPr txBox="1"/>
          <p:nvPr/>
        </p:nvSpPr>
        <p:spPr>
          <a:xfrm>
            <a:off x="2140302" y="2673842"/>
            <a:ext cx="792088" cy="215444"/>
          </a:xfrm>
          <a:prstGeom prst="rect">
            <a:avLst/>
          </a:prstGeom>
          <a:noFill/>
        </p:spPr>
        <p:txBody>
          <a:bodyPr wrap="square" rtlCol="0">
            <a:spAutoFit/>
          </a:bodyPr>
          <a:lstStyle/>
          <a:p>
            <a:r>
              <a:rPr lang="de-DE" sz="800" dirty="0"/>
              <a:t>CS0120</a:t>
            </a:r>
          </a:p>
        </p:txBody>
      </p:sp>
      <p:sp>
        <p:nvSpPr>
          <p:cNvPr id="55" name="Rechteck 54">
            <a:extLst>
              <a:ext uri="{FF2B5EF4-FFF2-40B4-BE49-F238E27FC236}">
                <a16:creationId xmlns:a16="http://schemas.microsoft.com/office/drawing/2014/main" id="{4C5C510E-0C62-4CBC-94FF-57F337E08C94}"/>
              </a:ext>
            </a:extLst>
          </p:cNvPr>
          <p:cNvSpPr/>
          <p:nvPr/>
        </p:nvSpPr>
        <p:spPr>
          <a:xfrm>
            <a:off x="428157" y="2695459"/>
            <a:ext cx="1047499" cy="810944"/>
          </a:xfrm>
          <a:prstGeom prst="rect">
            <a:avLst/>
          </a:prstGeom>
          <a:no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pPr>
              <a:spcBef>
                <a:spcPts val="300"/>
              </a:spcBef>
              <a:spcAft>
                <a:spcPts val="300"/>
              </a:spcAft>
            </a:pPr>
            <a:endParaRPr lang="de-DE" sz="1100" dirty="0">
              <a:solidFill>
                <a:schemeClr val="tx1"/>
              </a:solidFill>
            </a:endParaRPr>
          </a:p>
          <a:p>
            <a:pPr>
              <a:spcBef>
                <a:spcPts val="300"/>
              </a:spcBef>
              <a:spcAft>
                <a:spcPts val="300"/>
              </a:spcAft>
            </a:pPr>
            <a:endParaRPr lang="de-DE" sz="1100" dirty="0">
              <a:solidFill>
                <a:schemeClr val="tx1"/>
              </a:solidFill>
            </a:endParaRPr>
          </a:p>
          <a:p>
            <a:pPr>
              <a:spcBef>
                <a:spcPts val="300"/>
              </a:spcBef>
              <a:spcAft>
                <a:spcPts val="300"/>
              </a:spcAft>
            </a:pPr>
            <a:r>
              <a:rPr lang="de-DE" sz="900" dirty="0">
                <a:solidFill>
                  <a:schemeClr val="tx1"/>
                </a:solidFill>
              </a:rPr>
              <a:t>Nachwachsende Rohstoffe und Agroökosysteme</a:t>
            </a:r>
            <a:r>
              <a:rPr lang="de-DE" sz="900" i="1" dirty="0">
                <a:solidFill>
                  <a:srgbClr val="0070C0"/>
                </a:solidFill>
              </a:rPr>
              <a:t>          </a:t>
            </a:r>
            <a:r>
              <a:rPr lang="de-DE" sz="1050" i="1" dirty="0">
                <a:solidFill>
                  <a:srgbClr val="0070C0"/>
                </a:solidFill>
              </a:rPr>
              <a:t>4 SWS          5CP</a:t>
            </a:r>
          </a:p>
        </p:txBody>
      </p:sp>
      <p:sp>
        <p:nvSpPr>
          <p:cNvPr id="56" name="Textfeld 55">
            <a:extLst>
              <a:ext uri="{FF2B5EF4-FFF2-40B4-BE49-F238E27FC236}">
                <a16:creationId xmlns:a16="http://schemas.microsoft.com/office/drawing/2014/main" id="{5B54C5FD-FE5D-47C9-8761-F23068E4247E}"/>
              </a:ext>
            </a:extLst>
          </p:cNvPr>
          <p:cNvSpPr txBox="1"/>
          <p:nvPr/>
        </p:nvSpPr>
        <p:spPr>
          <a:xfrm>
            <a:off x="971600" y="3564072"/>
            <a:ext cx="792088" cy="215444"/>
          </a:xfrm>
          <a:prstGeom prst="rect">
            <a:avLst/>
          </a:prstGeom>
          <a:noFill/>
        </p:spPr>
        <p:txBody>
          <a:bodyPr wrap="square" rtlCol="0">
            <a:spAutoFit/>
          </a:bodyPr>
          <a:lstStyle/>
          <a:p>
            <a:r>
              <a:rPr lang="de-DE" sz="800" dirty="0"/>
              <a:t>WZ1105</a:t>
            </a:r>
          </a:p>
        </p:txBody>
      </p:sp>
      <p:sp>
        <p:nvSpPr>
          <p:cNvPr id="57" name="Textfeld 56">
            <a:extLst>
              <a:ext uri="{FF2B5EF4-FFF2-40B4-BE49-F238E27FC236}">
                <a16:creationId xmlns:a16="http://schemas.microsoft.com/office/drawing/2014/main" id="{A6DDF64D-5415-45E3-8BBD-96CCF34E9FE5}"/>
              </a:ext>
            </a:extLst>
          </p:cNvPr>
          <p:cNvSpPr txBox="1"/>
          <p:nvPr/>
        </p:nvSpPr>
        <p:spPr>
          <a:xfrm>
            <a:off x="971600" y="658218"/>
            <a:ext cx="792088" cy="215444"/>
          </a:xfrm>
          <a:prstGeom prst="rect">
            <a:avLst/>
          </a:prstGeom>
          <a:noFill/>
        </p:spPr>
        <p:txBody>
          <a:bodyPr wrap="square" rtlCol="0">
            <a:spAutoFit/>
          </a:bodyPr>
          <a:lstStyle/>
          <a:p>
            <a:r>
              <a:rPr lang="de-DE" sz="800" dirty="0"/>
              <a:t>WZ1101</a:t>
            </a:r>
          </a:p>
        </p:txBody>
      </p:sp>
      <p:sp>
        <p:nvSpPr>
          <p:cNvPr id="58" name="Textfeld 57">
            <a:extLst>
              <a:ext uri="{FF2B5EF4-FFF2-40B4-BE49-F238E27FC236}">
                <a16:creationId xmlns:a16="http://schemas.microsoft.com/office/drawing/2014/main" id="{3258B4FE-1CA4-45E0-B33C-2B7EF70A6419}"/>
              </a:ext>
            </a:extLst>
          </p:cNvPr>
          <p:cNvSpPr txBox="1"/>
          <p:nvPr/>
        </p:nvSpPr>
        <p:spPr>
          <a:xfrm>
            <a:off x="971600" y="1534830"/>
            <a:ext cx="792088" cy="215444"/>
          </a:xfrm>
          <a:prstGeom prst="rect">
            <a:avLst/>
          </a:prstGeom>
          <a:noFill/>
        </p:spPr>
        <p:txBody>
          <a:bodyPr wrap="square" rtlCol="0">
            <a:spAutoFit/>
          </a:bodyPr>
          <a:lstStyle/>
          <a:p>
            <a:r>
              <a:rPr lang="de-DE" sz="800" dirty="0"/>
              <a:t>WZ1180</a:t>
            </a:r>
          </a:p>
        </p:txBody>
      </p:sp>
      <p:sp>
        <p:nvSpPr>
          <p:cNvPr id="59" name="Rechteck 58">
            <a:extLst>
              <a:ext uri="{FF2B5EF4-FFF2-40B4-BE49-F238E27FC236}">
                <a16:creationId xmlns:a16="http://schemas.microsoft.com/office/drawing/2014/main" id="{F527CDBF-76E9-4FDC-9024-647F36410A56}"/>
              </a:ext>
            </a:extLst>
          </p:cNvPr>
          <p:cNvSpPr/>
          <p:nvPr/>
        </p:nvSpPr>
        <p:spPr>
          <a:xfrm>
            <a:off x="453787" y="4736995"/>
            <a:ext cx="1047499" cy="810944"/>
          </a:xfrm>
          <a:prstGeom prst="rect">
            <a:avLst/>
          </a:prstGeom>
          <a:no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pPr>
              <a:spcBef>
                <a:spcPts val="300"/>
              </a:spcBef>
              <a:spcAft>
                <a:spcPts val="300"/>
              </a:spcAft>
            </a:pPr>
            <a:endParaRPr lang="de-DE" sz="1100" dirty="0">
              <a:solidFill>
                <a:schemeClr val="tx1"/>
              </a:solidFill>
            </a:endParaRPr>
          </a:p>
          <a:p>
            <a:pPr>
              <a:spcBef>
                <a:spcPts val="300"/>
              </a:spcBef>
              <a:spcAft>
                <a:spcPts val="300"/>
              </a:spcAft>
            </a:pPr>
            <a:endParaRPr lang="de-DE" sz="1100" dirty="0">
              <a:solidFill>
                <a:schemeClr val="tx1"/>
              </a:solidFill>
            </a:endParaRPr>
          </a:p>
          <a:p>
            <a:pPr>
              <a:spcBef>
                <a:spcPts val="300"/>
              </a:spcBef>
              <a:spcAft>
                <a:spcPts val="300"/>
              </a:spcAft>
            </a:pPr>
            <a:r>
              <a:rPr lang="de-DE" sz="900" dirty="0">
                <a:solidFill>
                  <a:schemeClr val="tx1"/>
                </a:solidFill>
              </a:rPr>
              <a:t>Nachwachsende Rohstoffe und Naturschutz</a:t>
            </a:r>
            <a:r>
              <a:rPr lang="de-DE" sz="900" i="1" dirty="0">
                <a:solidFill>
                  <a:srgbClr val="0070C0"/>
                </a:solidFill>
              </a:rPr>
              <a:t>          </a:t>
            </a:r>
            <a:r>
              <a:rPr lang="de-DE" sz="1050" i="1" dirty="0">
                <a:solidFill>
                  <a:srgbClr val="0070C0"/>
                </a:solidFill>
              </a:rPr>
              <a:t>4 SWS          5CP</a:t>
            </a:r>
          </a:p>
        </p:txBody>
      </p:sp>
      <p:sp>
        <p:nvSpPr>
          <p:cNvPr id="60" name="Textfeld 59">
            <a:extLst>
              <a:ext uri="{FF2B5EF4-FFF2-40B4-BE49-F238E27FC236}">
                <a16:creationId xmlns:a16="http://schemas.microsoft.com/office/drawing/2014/main" id="{99910655-E0AA-4150-912A-6FD4BC45E99A}"/>
              </a:ext>
            </a:extLst>
          </p:cNvPr>
          <p:cNvSpPr txBox="1"/>
          <p:nvPr/>
        </p:nvSpPr>
        <p:spPr>
          <a:xfrm>
            <a:off x="971600" y="4725217"/>
            <a:ext cx="792088" cy="215444"/>
          </a:xfrm>
          <a:prstGeom prst="rect">
            <a:avLst/>
          </a:prstGeom>
          <a:noFill/>
        </p:spPr>
        <p:txBody>
          <a:bodyPr wrap="square" rtlCol="0">
            <a:spAutoFit/>
          </a:bodyPr>
          <a:lstStyle/>
          <a:p>
            <a:r>
              <a:rPr lang="de-DE" sz="800" dirty="0"/>
              <a:t>WZ1020</a:t>
            </a:r>
          </a:p>
        </p:txBody>
      </p:sp>
      <p:sp>
        <p:nvSpPr>
          <p:cNvPr id="63" name="Textfeld 62">
            <a:extLst>
              <a:ext uri="{FF2B5EF4-FFF2-40B4-BE49-F238E27FC236}">
                <a16:creationId xmlns:a16="http://schemas.microsoft.com/office/drawing/2014/main" id="{67012DE5-5154-4F93-82F6-8510F1F66380}"/>
              </a:ext>
            </a:extLst>
          </p:cNvPr>
          <p:cNvSpPr txBox="1"/>
          <p:nvPr/>
        </p:nvSpPr>
        <p:spPr>
          <a:xfrm>
            <a:off x="5292080" y="4725217"/>
            <a:ext cx="792088" cy="215444"/>
          </a:xfrm>
          <a:prstGeom prst="rect">
            <a:avLst/>
          </a:prstGeom>
          <a:noFill/>
        </p:spPr>
        <p:txBody>
          <a:bodyPr wrap="square" rtlCol="0">
            <a:spAutoFit/>
          </a:bodyPr>
          <a:lstStyle/>
          <a:p>
            <a:r>
              <a:rPr lang="de-DE" sz="800" dirty="0"/>
              <a:t>CS0118</a:t>
            </a:r>
          </a:p>
        </p:txBody>
      </p:sp>
      <p:sp>
        <p:nvSpPr>
          <p:cNvPr id="66" name="Textfeld 65">
            <a:extLst>
              <a:ext uri="{FF2B5EF4-FFF2-40B4-BE49-F238E27FC236}">
                <a16:creationId xmlns:a16="http://schemas.microsoft.com/office/drawing/2014/main" id="{DAFC1AEB-1F1A-40DF-9776-9F75B2A57A40}"/>
              </a:ext>
            </a:extLst>
          </p:cNvPr>
          <p:cNvSpPr txBox="1"/>
          <p:nvPr/>
        </p:nvSpPr>
        <p:spPr>
          <a:xfrm>
            <a:off x="5260237" y="1533587"/>
            <a:ext cx="792088" cy="215444"/>
          </a:xfrm>
          <a:prstGeom prst="rect">
            <a:avLst/>
          </a:prstGeom>
          <a:noFill/>
        </p:spPr>
        <p:txBody>
          <a:bodyPr wrap="square" rtlCol="0">
            <a:spAutoFit/>
          </a:bodyPr>
          <a:lstStyle/>
          <a:p>
            <a:r>
              <a:rPr lang="de-DE" sz="800" dirty="0"/>
              <a:t>CS0128</a:t>
            </a:r>
          </a:p>
        </p:txBody>
      </p:sp>
      <p:sp>
        <p:nvSpPr>
          <p:cNvPr id="67" name="Textfeld 66">
            <a:extLst>
              <a:ext uri="{FF2B5EF4-FFF2-40B4-BE49-F238E27FC236}">
                <a16:creationId xmlns:a16="http://schemas.microsoft.com/office/drawing/2014/main" id="{21BF8588-F669-451A-8F49-B063E5D7D361}"/>
              </a:ext>
            </a:extLst>
          </p:cNvPr>
          <p:cNvSpPr txBox="1"/>
          <p:nvPr/>
        </p:nvSpPr>
        <p:spPr>
          <a:xfrm>
            <a:off x="5255688" y="656560"/>
            <a:ext cx="792088" cy="215444"/>
          </a:xfrm>
          <a:prstGeom prst="rect">
            <a:avLst/>
          </a:prstGeom>
          <a:noFill/>
        </p:spPr>
        <p:txBody>
          <a:bodyPr wrap="square" rtlCol="0">
            <a:spAutoFit/>
          </a:bodyPr>
          <a:lstStyle/>
          <a:p>
            <a:r>
              <a:rPr lang="de-DE" sz="800" dirty="0"/>
              <a:t>CS0113</a:t>
            </a:r>
          </a:p>
        </p:txBody>
      </p:sp>
      <p:sp>
        <p:nvSpPr>
          <p:cNvPr id="74" name="Textfeld 73">
            <a:extLst>
              <a:ext uri="{FF2B5EF4-FFF2-40B4-BE49-F238E27FC236}">
                <a16:creationId xmlns:a16="http://schemas.microsoft.com/office/drawing/2014/main" id="{5B4F5C5F-E254-4509-B2DD-7BB31EEF0936}"/>
              </a:ext>
            </a:extLst>
          </p:cNvPr>
          <p:cNvSpPr txBox="1"/>
          <p:nvPr/>
        </p:nvSpPr>
        <p:spPr>
          <a:xfrm>
            <a:off x="6363102" y="3538261"/>
            <a:ext cx="792088" cy="215444"/>
          </a:xfrm>
          <a:prstGeom prst="rect">
            <a:avLst/>
          </a:prstGeom>
          <a:noFill/>
        </p:spPr>
        <p:txBody>
          <a:bodyPr wrap="square" rtlCol="0">
            <a:spAutoFit/>
          </a:bodyPr>
          <a:lstStyle/>
          <a:p>
            <a:r>
              <a:rPr lang="de-DE" sz="800" dirty="0"/>
              <a:t>CS0145</a:t>
            </a:r>
          </a:p>
        </p:txBody>
      </p:sp>
      <p:sp>
        <p:nvSpPr>
          <p:cNvPr id="75" name="Textfeld 74">
            <a:extLst>
              <a:ext uri="{FF2B5EF4-FFF2-40B4-BE49-F238E27FC236}">
                <a16:creationId xmlns:a16="http://schemas.microsoft.com/office/drawing/2014/main" id="{AE5035F6-4E78-455E-83BA-1E12A662F010}"/>
              </a:ext>
            </a:extLst>
          </p:cNvPr>
          <p:cNvSpPr txBox="1"/>
          <p:nvPr/>
        </p:nvSpPr>
        <p:spPr>
          <a:xfrm>
            <a:off x="6363102" y="2668714"/>
            <a:ext cx="792088" cy="215444"/>
          </a:xfrm>
          <a:prstGeom prst="rect">
            <a:avLst/>
          </a:prstGeom>
          <a:noFill/>
        </p:spPr>
        <p:txBody>
          <a:bodyPr wrap="square" rtlCol="0">
            <a:spAutoFit/>
          </a:bodyPr>
          <a:lstStyle/>
          <a:p>
            <a:r>
              <a:rPr lang="de-DE" sz="800" dirty="0"/>
              <a:t>CS0112</a:t>
            </a:r>
          </a:p>
        </p:txBody>
      </p:sp>
      <p:sp>
        <p:nvSpPr>
          <p:cNvPr id="76" name="Textfeld 75">
            <a:extLst>
              <a:ext uri="{FF2B5EF4-FFF2-40B4-BE49-F238E27FC236}">
                <a16:creationId xmlns:a16="http://schemas.microsoft.com/office/drawing/2014/main" id="{5D4C2451-C4D3-4979-BBB9-C16A2193CD81}"/>
              </a:ext>
            </a:extLst>
          </p:cNvPr>
          <p:cNvSpPr txBox="1"/>
          <p:nvPr/>
        </p:nvSpPr>
        <p:spPr>
          <a:xfrm>
            <a:off x="5237492" y="2682459"/>
            <a:ext cx="792088" cy="215444"/>
          </a:xfrm>
          <a:prstGeom prst="rect">
            <a:avLst/>
          </a:prstGeom>
          <a:noFill/>
        </p:spPr>
        <p:txBody>
          <a:bodyPr wrap="square" rtlCol="0">
            <a:spAutoFit/>
          </a:bodyPr>
          <a:lstStyle/>
          <a:p>
            <a:r>
              <a:rPr lang="de-DE" sz="800" dirty="0"/>
              <a:t>CS0117</a:t>
            </a:r>
          </a:p>
        </p:txBody>
      </p:sp>
      <p:sp>
        <p:nvSpPr>
          <p:cNvPr id="78" name="Textfeld 77">
            <a:extLst>
              <a:ext uri="{FF2B5EF4-FFF2-40B4-BE49-F238E27FC236}">
                <a16:creationId xmlns:a16="http://schemas.microsoft.com/office/drawing/2014/main" id="{FE149A9D-185E-4732-AD58-93B3F2443E84}"/>
              </a:ext>
            </a:extLst>
          </p:cNvPr>
          <p:cNvSpPr txBox="1"/>
          <p:nvPr/>
        </p:nvSpPr>
        <p:spPr>
          <a:xfrm>
            <a:off x="5245350" y="3546287"/>
            <a:ext cx="792088" cy="215444"/>
          </a:xfrm>
          <a:prstGeom prst="rect">
            <a:avLst/>
          </a:prstGeom>
          <a:noFill/>
        </p:spPr>
        <p:txBody>
          <a:bodyPr wrap="square" rtlCol="0">
            <a:spAutoFit/>
          </a:bodyPr>
          <a:lstStyle/>
          <a:p>
            <a:r>
              <a:rPr lang="de-DE" sz="800" dirty="0"/>
              <a:t>CS0125</a:t>
            </a:r>
          </a:p>
        </p:txBody>
      </p:sp>
      <p:sp>
        <p:nvSpPr>
          <p:cNvPr id="79" name="Rechteck 78">
            <a:extLst>
              <a:ext uri="{FF2B5EF4-FFF2-40B4-BE49-F238E27FC236}">
                <a16:creationId xmlns:a16="http://schemas.microsoft.com/office/drawing/2014/main" id="{31863416-7FCD-4FF9-808E-0925EAF3E020}"/>
              </a:ext>
            </a:extLst>
          </p:cNvPr>
          <p:cNvSpPr/>
          <p:nvPr/>
        </p:nvSpPr>
        <p:spPr>
          <a:xfrm>
            <a:off x="1539117" y="3573016"/>
            <a:ext cx="1047600" cy="810944"/>
          </a:xfrm>
          <a:prstGeom prst="rect">
            <a:avLst/>
          </a:prstGeom>
          <a:solidFill>
            <a:schemeClr val="bg1"/>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de-DE" sz="1100" dirty="0">
                <a:solidFill>
                  <a:prstClr val="black"/>
                </a:solidFill>
              </a:rPr>
              <a:t>Wahlmodule</a:t>
            </a:r>
          </a:p>
          <a:p>
            <a:pPr lvl="0" algn="ctr"/>
            <a:r>
              <a:rPr lang="de-DE" sz="1100" dirty="0" smtClean="0">
                <a:solidFill>
                  <a:prstClr val="black"/>
                </a:solidFill>
              </a:rPr>
              <a:t>Ökonomie</a:t>
            </a:r>
            <a:br>
              <a:rPr lang="de-DE" sz="1100" dirty="0" smtClean="0">
                <a:solidFill>
                  <a:prstClr val="black"/>
                </a:solidFill>
              </a:rPr>
            </a:br>
            <a:r>
              <a:rPr lang="de-DE" sz="1100" i="1" dirty="0" err="1" smtClean="0">
                <a:solidFill>
                  <a:prstClr val="black"/>
                </a:solidFill>
              </a:rPr>
              <a:t>Electives</a:t>
            </a:r>
            <a:r>
              <a:rPr lang="de-DE" sz="1100" i="1" dirty="0" smtClean="0">
                <a:solidFill>
                  <a:prstClr val="black"/>
                </a:solidFill>
              </a:rPr>
              <a:t/>
            </a:r>
            <a:br>
              <a:rPr lang="de-DE" sz="1100" i="1" dirty="0" smtClean="0">
                <a:solidFill>
                  <a:prstClr val="black"/>
                </a:solidFill>
              </a:rPr>
            </a:br>
            <a:r>
              <a:rPr lang="de-DE" sz="1100" i="1" dirty="0" smtClean="0">
                <a:solidFill>
                  <a:prstClr val="black"/>
                </a:solidFill>
              </a:rPr>
              <a:t>Economy</a:t>
            </a:r>
            <a:endParaRPr lang="de-DE" sz="1100" i="1" dirty="0">
              <a:solidFill>
                <a:prstClr val="black"/>
              </a:solidFill>
            </a:endParaRPr>
          </a:p>
        </p:txBody>
      </p:sp>
      <p:sp>
        <p:nvSpPr>
          <p:cNvPr id="80" name="Rechteck 79">
            <a:extLst>
              <a:ext uri="{FF2B5EF4-FFF2-40B4-BE49-F238E27FC236}">
                <a16:creationId xmlns:a16="http://schemas.microsoft.com/office/drawing/2014/main" id="{591D825F-E372-4E17-892E-896ECDCC8516}"/>
              </a:ext>
            </a:extLst>
          </p:cNvPr>
          <p:cNvSpPr/>
          <p:nvPr/>
        </p:nvSpPr>
        <p:spPr>
          <a:xfrm>
            <a:off x="453686" y="5617736"/>
            <a:ext cx="1047600" cy="810944"/>
          </a:xfrm>
          <a:prstGeom prst="rect">
            <a:avLst/>
          </a:prstGeom>
          <a:solidFill>
            <a:schemeClr val="bg1"/>
          </a:solid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de-DE" sz="1100" dirty="0">
              <a:solidFill>
                <a:schemeClr val="tx1"/>
              </a:solidFill>
            </a:endParaRPr>
          </a:p>
          <a:p>
            <a:endParaRPr lang="de-DE" sz="1100" dirty="0">
              <a:solidFill>
                <a:schemeClr val="tx1"/>
              </a:solidFill>
            </a:endParaRPr>
          </a:p>
          <a:p>
            <a:r>
              <a:rPr lang="de-DE" sz="1050" dirty="0">
                <a:solidFill>
                  <a:schemeClr val="tx1"/>
                </a:solidFill>
              </a:rPr>
              <a:t>Masterseminar</a:t>
            </a:r>
          </a:p>
          <a:p>
            <a:r>
              <a:rPr lang="de-DE" sz="1050" i="1" dirty="0">
                <a:solidFill>
                  <a:srgbClr val="0070C0"/>
                </a:solidFill>
              </a:rPr>
              <a:t>2 SWS 2CP</a:t>
            </a:r>
          </a:p>
        </p:txBody>
      </p:sp>
      <p:sp>
        <p:nvSpPr>
          <p:cNvPr id="81" name="Rechteck 80">
            <a:extLst>
              <a:ext uri="{FF2B5EF4-FFF2-40B4-BE49-F238E27FC236}">
                <a16:creationId xmlns:a16="http://schemas.microsoft.com/office/drawing/2014/main" id="{9F7A786C-1BCA-4532-8CC0-FC5AA7B9275F}"/>
              </a:ext>
            </a:extLst>
          </p:cNvPr>
          <p:cNvSpPr/>
          <p:nvPr/>
        </p:nvSpPr>
        <p:spPr>
          <a:xfrm>
            <a:off x="1547967" y="4739609"/>
            <a:ext cx="1047600" cy="810944"/>
          </a:xfrm>
          <a:prstGeom prst="rect">
            <a:avLst/>
          </a:prstGeom>
          <a:solidFill>
            <a:schemeClr val="bg1"/>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de-DE" sz="1100" dirty="0" smtClean="0">
                <a:solidFill>
                  <a:prstClr val="black"/>
                </a:solidFill>
              </a:rPr>
              <a:t>Wahlmodule</a:t>
            </a:r>
            <a:br>
              <a:rPr lang="de-DE" sz="1100" dirty="0" smtClean="0">
                <a:solidFill>
                  <a:prstClr val="black"/>
                </a:solidFill>
              </a:rPr>
            </a:br>
            <a:r>
              <a:rPr lang="de-DE" sz="1100" dirty="0" smtClean="0">
                <a:solidFill>
                  <a:prstClr val="black"/>
                </a:solidFill>
              </a:rPr>
              <a:t>Ökonomie</a:t>
            </a:r>
            <a:br>
              <a:rPr lang="de-DE" sz="1100" dirty="0" smtClean="0">
                <a:solidFill>
                  <a:prstClr val="black"/>
                </a:solidFill>
              </a:rPr>
            </a:br>
            <a:r>
              <a:rPr lang="de-DE" sz="1100" i="1" dirty="0" err="1" smtClean="0">
                <a:solidFill>
                  <a:prstClr val="black"/>
                </a:solidFill>
              </a:rPr>
              <a:t>Electives</a:t>
            </a:r>
            <a:endParaRPr lang="de-DE" sz="1100" i="1" dirty="0" smtClean="0">
              <a:solidFill>
                <a:prstClr val="black"/>
              </a:solidFill>
            </a:endParaRPr>
          </a:p>
          <a:p>
            <a:pPr lvl="0" algn="ctr"/>
            <a:r>
              <a:rPr lang="de-DE" sz="1100" i="1" dirty="0" smtClean="0">
                <a:solidFill>
                  <a:prstClr val="black"/>
                </a:solidFill>
              </a:rPr>
              <a:t>Economy</a:t>
            </a:r>
            <a:endParaRPr lang="de-DE" sz="1100" i="1" dirty="0">
              <a:solidFill>
                <a:prstClr val="black"/>
              </a:solidFill>
            </a:endParaRPr>
          </a:p>
        </p:txBody>
      </p:sp>
      <p:sp>
        <p:nvSpPr>
          <p:cNvPr id="82" name="Rechteck 81">
            <a:extLst>
              <a:ext uri="{FF2B5EF4-FFF2-40B4-BE49-F238E27FC236}">
                <a16:creationId xmlns:a16="http://schemas.microsoft.com/office/drawing/2014/main" id="{D4023C95-8338-41CE-8160-6FB6BDBF5926}"/>
              </a:ext>
            </a:extLst>
          </p:cNvPr>
          <p:cNvSpPr/>
          <p:nvPr/>
        </p:nvSpPr>
        <p:spPr>
          <a:xfrm>
            <a:off x="1547664" y="672048"/>
            <a:ext cx="1047600" cy="810944"/>
          </a:xfrm>
          <a:prstGeom prst="rect">
            <a:avLst/>
          </a:prstGeom>
          <a:solidFill>
            <a:schemeClr val="bg1"/>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de-DE" sz="1100" dirty="0">
                <a:solidFill>
                  <a:prstClr val="black"/>
                </a:solidFill>
              </a:rPr>
              <a:t>Wahlmodule</a:t>
            </a:r>
          </a:p>
          <a:p>
            <a:pPr lvl="0" algn="ctr"/>
            <a:r>
              <a:rPr lang="de-DE" sz="1100" dirty="0" smtClean="0">
                <a:solidFill>
                  <a:prstClr val="black"/>
                </a:solidFill>
              </a:rPr>
              <a:t>Ökonomie</a:t>
            </a:r>
          </a:p>
          <a:p>
            <a:pPr lvl="0" algn="ctr"/>
            <a:r>
              <a:rPr lang="de-DE" sz="1100" i="1" dirty="0" err="1" smtClean="0">
                <a:solidFill>
                  <a:prstClr val="black"/>
                </a:solidFill>
              </a:rPr>
              <a:t>Electives</a:t>
            </a:r>
            <a:r>
              <a:rPr lang="de-DE" sz="1100" i="1" dirty="0" smtClean="0">
                <a:solidFill>
                  <a:prstClr val="black"/>
                </a:solidFill>
              </a:rPr>
              <a:t/>
            </a:r>
            <a:br>
              <a:rPr lang="de-DE" sz="1100" i="1" dirty="0" smtClean="0">
                <a:solidFill>
                  <a:prstClr val="black"/>
                </a:solidFill>
              </a:rPr>
            </a:br>
            <a:r>
              <a:rPr lang="de-DE" sz="1100" i="1" dirty="0" smtClean="0">
                <a:solidFill>
                  <a:prstClr val="black"/>
                </a:solidFill>
              </a:rPr>
              <a:t>Economy</a:t>
            </a:r>
            <a:endParaRPr lang="de-DE" sz="1100" i="1" dirty="0">
              <a:solidFill>
                <a:prstClr val="black"/>
              </a:solidFill>
            </a:endParaRPr>
          </a:p>
        </p:txBody>
      </p:sp>
      <p:cxnSp>
        <p:nvCxnSpPr>
          <p:cNvPr id="6" name="Gerader Verbinder 5">
            <a:extLst>
              <a:ext uri="{FF2B5EF4-FFF2-40B4-BE49-F238E27FC236}">
                <a16:creationId xmlns:a16="http://schemas.microsoft.com/office/drawing/2014/main" id="{0C5051E7-8174-4913-A41E-E5B515F0619A}"/>
              </a:ext>
            </a:extLst>
          </p:cNvPr>
          <p:cNvCxnSpPr>
            <a:cxnSpLocks/>
          </p:cNvCxnSpPr>
          <p:nvPr/>
        </p:nvCxnSpPr>
        <p:spPr>
          <a:xfrm>
            <a:off x="2699792" y="548680"/>
            <a:ext cx="0" cy="630932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8" name="Textfeld 7">
            <a:extLst>
              <a:ext uri="{FF2B5EF4-FFF2-40B4-BE49-F238E27FC236}">
                <a16:creationId xmlns:a16="http://schemas.microsoft.com/office/drawing/2014/main" id="{65B70E31-F455-4043-8313-93F266D9E10D}"/>
              </a:ext>
            </a:extLst>
          </p:cNvPr>
          <p:cNvSpPr txBox="1"/>
          <p:nvPr/>
        </p:nvSpPr>
        <p:spPr>
          <a:xfrm>
            <a:off x="6084168" y="606541"/>
            <a:ext cx="2253783" cy="338554"/>
          </a:xfrm>
          <a:prstGeom prst="rect">
            <a:avLst/>
          </a:prstGeom>
          <a:noFill/>
        </p:spPr>
        <p:txBody>
          <a:bodyPr wrap="square" rtlCol="0">
            <a:spAutoFit/>
          </a:bodyPr>
          <a:lstStyle/>
          <a:p>
            <a:r>
              <a:rPr lang="de-DE" sz="800" dirty="0"/>
              <a:t>*können auch im 3ten Semester belegt </a:t>
            </a:r>
            <a:r>
              <a:rPr lang="de-DE" sz="800" dirty="0" smtClean="0"/>
              <a:t>werden/</a:t>
            </a:r>
          </a:p>
          <a:p>
            <a:r>
              <a:rPr lang="de-DE" sz="800" dirty="0" smtClean="0"/>
              <a:t>Also </a:t>
            </a:r>
            <a:r>
              <a:rPr lang="de-DE" sz="800" dirty="0" err="1" smtClean="0"/>
              <a:t>possible</a:t>
            </a:r>
            <a:r>
              <a:rPr lang="de-DE" sz="800" dirty="0" smtClean="0"/>
              <a:t> </a:t>
            </a:r>
            <a:r>
              <a:rPr lang="de-DE" sz="800" dirty="0" err="1" smtClean="0"/>
              <a:t>to</a:t>
            </a:r>
            <a:r>
              <a:rPr lang="de-DE" sz="800" dirty="0" smtClean="0"/>
              <a:t> </a:t>
            </a:r>
            <a:r>
              <a:rPr lang="de-DE" sz="800" dirty="0" err="1" smtClean="0"/>
              <a:t>choose</a:t>
            </a:r>
            <a:r>
              <a:rPr lang="de-DE" sz="800" dirty="0" smtClean="0"/>
              <a:t> in </a:t>
            </a:r>
            <a:r>
              <a:rPr lang="de-DE" sz="800" dirty="0" err="1" smtClean="0"/>
              <a:t>the</a:t>
            </a:r>
            <a:r>
              <a:rPr lang="de-DE" sz="800" dirty="0" smtClean="0"/>
              <a:t> 3rd Semester</a:t>
            </a:r>
            <a:endParaRPr lang="de-DE" sz="800" dirty="0"/>
          </a:p>
        </p:txBody>
      </p:sp>
      <p:sp>
        <p:nvSpPr>
          <p:cNvPr id="84" name="Textfeld 83">
            <a:extLst>
              <a:ext uri="{FF2B5EF4-FFF2-40B4-BE49-F238E27FC236}">
                <a16:creationId xmlns:a16="http://schemas.microsoft.com/office/drawing/2014/main" id="{DCDA0FB5-32B2-487D-83EE-051B767C26B5}"/>
              </a:ext>
            </a:extLst>
          </p:cNvPr>
          <p:cNvSpPr txBox="1"/>
          <p:nvPr/>
        </p:nvSpPr>
        <p:spPr>
          <a:xfrm>
            <a:off x="6084168" y="4654787"/>
            <a:ext cx="2253783" cy="338554"/>
          </a:xfrm>
          <a:prstGeom prst="rect">
            <a:avLst/>
          </a:prstGeom>
          <a:noFill/>
        </p:spPr>
        <p:txBody>
          <a:bodyPr wrap="square" rtlCol="0">
            <a:spAutoFit/>
          </a:bodyPr>
          <a:lstStyle/>
          <a:p>
            <a:r>
              <a:rPr lang="de-DE" sz="800" dirty="0"/>
              <a:t>*können auch im 1ten Semester belegt </a:t>
            </a:r>
            <a:r>
              <a:rPr lang="de-DE" sz="800" dirty="0" smtClean="0"/>
              <a:t>werden/ Also </a:t>
            </a:r>
            <a:r>
              <a:rPr lang="de-DE" sz="800" dirty="0" err="1" smtClean="0"/>
              <a:t>possible</a:t>
            </a:r>
            <a:r>
              <a:rPr lang="de-DE" sz="800" dirty="0" smtClean="0"/>
              <a:t> </a:t>
            </a:r>
            <a:r>
              <a:rPr lang="de-DE" sz="800" dirty="0" err="1" smtClean="0"/>
              <a:t>to</a:t>
            </a:r>
            <a:r>
              <a:rPr lang="de-DE" sz="800" dirty="0" smtClean="0"/>
              <a:t> </a:t>
            </a:r>
            <a:r>
              <a:rPr lang="de-DE" sz="800" dirty="0" err="1" smtClean="0"/>
              <a:t>choose</a:t>
            </a:r>
            <a:r>
              <a:rPr lang="de-DE" sz="800" dirty="0" smtClean="0"/>
              <a:t> in </a:t>
            </a:r>
            <a:r>
              <a:rPr lang="de-DE" sz="800" dirty="0" err="1" smtClean="0"/>
              <a:t>the</a:t>
            </a:r>
            <a:r>
              <a:rPr lang="de-DE" sz="800" dirty="0" smtClean="0"/>
              <a:t> 1st Semester</a:t>
            </a:r>
            <a:endParaRPr lang="de-DE" sz="800" dirty="0"/>
          </a:p>
        </p:txBody>
      </p:sp>
      <p:sp>
        <p:nvSpPr>
          <p:cNvPr id="68" name="Textfeld 67">
            <a:extLst>
              <a:ext uri="{FF2B5EF4-FFF2-40B4-BE49-F238E27FC236}">
                <a16:creationId xmlns:a16="http://schemas.microsoft.com/office/drawing/2014/main" id="{5729529D-52A1-4D78-8CCF-D1BC88724521}"/>
              </a:ext>
            </a:extLst>
          </p:cNvPr>
          <p:cNvSpPr txBox="1"/>
          <p:nvPr/>
        </p:nvSpPr>
        <p:spPr>
          <a:xfrm>
            <a:off x="2051720" y="1537320"/>
            <a:ext cx="792088" cy="215444"/>
          </a:xfrm>
          <a:prstGeom prst="rect">
            <a:avLst/>
          </a:prstGeom>
          <a:noFill/>
        </p:spPr>
        <p:txBody>
          <a:bodyPr wrap="square" rtlCol="0">
            <a:spAutoFit/>
          </a:bodyPr>
          <a:lstStyle/>
          <a:p>
            <a:r>
              <a:rPr lang="de-DE" sz="800" dirty="0"/>
              <a:t>WZ1103</a:t>
            </a:r>
          </a:p>
        </p:txBody>
      </p:sp>
      <p:sp>
        <p:nvSpPr>
          <p:cNvPr id="70" name="Textfeld 69">
            <a:extLst>
              <a:ext uri="{FF2B5EF4-FFF2-40B4-BE49-F238E27FC236}">
                <a16:creationId xmlns:a16="http://schemas.microsoft.com/office/drawing/2014/main" id="{9A95A485-4168-41E8-807F-97EA04BFC211}"/>
              </a:ext>
            </a:extLst>
          </p:cNvPr>
          <p:cNvSpPr txBox="1"/>
          <p:nvPr/>
        </p:nvSpPr>
        <p:spPr>
          <a:xfrm>
            <a:off x="971600" y="5626653"/>
            <a:ext cx="792088" cy="215444"/>
          </a:xfrm>
          <a:prstGeom prst="rect">
            <a:avLst/>
          </a:prstGeom>
          <a:noFill/>
        </p:spPr>
        <p:txBody>
          <a:bodyPr wrap="square" rtlCol="0">
            <a:spAutoFit/>
          </a:bodyPr>
          <a:lstStyle/>
          <a:p>
            <a:r>
              <a:rPr lang="de-DE" sz="800" dirty="0"/>
              <a:t>WZ1959</a:t>
            </a:r>
          </a:p>
        </p:txBody>
      </p:sp>
      <p:sp>
        <p:nvSpPr>
          <p:cNvPr id="72" name="Rechteck 71">
            <a:extLst>
              <a:ext uri="{FF2B5EF4-FFF2-40B4-BE49-F238E27FC236}">
                <a16:creationId xmlns:a16="http://schemas.microsoft.com/office/drawing/2014/main" id="{EAD96BA9-0A5D-458B-BAB0-43CC7B1C4FFA}"/>
              </a:ext>
            </a:extLst>
          </p:cNvPr>
          <p:cNvSpPr/>
          <p:nvPr/>
        </p:nvSpPr>
        <p:spPr>
          <a:xfrm>
            <a:off x="5787038" y="5617591"/>
            <a:ext cx="1047600" cy="810944"/>
          </a:xfrm>
          <a:prstGeom prst="rect">
            <a:avLst/>
          </a:prstGeom>
          <a:solidFill>
            <a:schemeClr val="bg1"/>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de-DE" sz="1100" dirty="0">
                <a:solidFill>
                  <a:prstClr val="black"/>
                </a:solidFill>
              </a:rPr>
              <a:t>Allgemeines </a:t>
            </a:r>
            <a:r>
              <a:rPr lang="de-DE" sz="1100" dirty="0" smtClean="0">
                <a:solidFill>
                  <a:prstClr val="black"/>
                </a:solidFill>
              </a:rPr>
              <a:t>Wahlmodul</a:t>
            </a:r>
          </a:p>
          <a:p>
            <a:pPr lvl="0" algn="ctr"/>
            <a:r>
              <a:rPr lang="de-DE" sz="1100" i="1" dirty="0" smtClean="0">
                <a:solidFill>
                  <a:prstClr val="black"/>
                </a:solidFill>
              </a:rPr>
              <a:t>General </a:t>
            </a:r>
            <a:r>
              <a:rPr lang="de-DE" sz="1100" i="1" dirty="0" err="1" smtClean="0">
                <a:solidFill>
                  <a:prstClr val="black"/>
                </a:solidFill>
              </a:rPr>
              <a:t>Elective</a:t>
            </a:r>
            <a:endParaRPr lang="de-DE" sz="1100" i="1" dirty="0">
              <a:solidFill>
                <a:prstClr val="black"/>
              </a:solidFill>
            </a:endParaRPr>
          </a:p>
        </p:txBody>
      </p:sp>
      <p:sp>
        <p:nvSpPr>
          <p:cNvPr id="90" name="Rechteck 89">
            <a:extLst>
              <a:ext uri="{FF2B5EF4-FFF2-40B4-BE49-F238E27FC236}">
                <a16:creationId xmlns:a16="http://schemas.microsoft.com/office/drawing/2014/main" id="{B27CAD28-9067-42C3-BA9E-3F55143D8BDD}"/>
              </a:ext>
            </a:extLst>
          </p:cNvPr>
          <p:cNvSpPr/>
          <p:nvPr/>
        </p:nvSpPr>
        <p:spPr>
          <a:xfrm>
            <a:off x="3563888" y="1537936"/>
            <a:ext cx="1047499" cy="802501"/>
          </a:xfrm>
          <a:prstGeom prst="rect">
            <a:avLst/>
          </a:prstGeom>
          <a:solidFill>
            <a:schemeClr val="accent1">
              <a:lumMod val="40000"/>
              <a:lumOff val="60000"/>
            </a:schemeClr>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pPr>
              <a:spcBef>
                <a:spcPts val="300"/>
              </a:spcBef>
              <a:spcAft>
                <a:spcPts val="300"/>
              </a:spcAft>
            </a:pPr>
            <a:r>
              <a:rPr lang="de-DE" sz="1050" dirty="0">
                <a:solidFill>
                  <a:schemeClr val="tx1"/>
                </a:solidFill>
              </a:rPr>
              <a:t>International Trade          </a:t>
            </a:r>
            <a:r>
              <a:rPr lang="de-DE" sz="1050" i="1" dirty="0">
                <a:solidFill>
                  <a:srgbClr val="0070C0"/>
                </a:solidFill>
              </a:rPr>
              <a:t>4SWS           6CP</a:t>
            </a:r>
          </a:p>
        </p:txBody>
      </p:sp>
      <p:sp>
        <p:nvSpPr>
          <p:cNvPr id="91" name="Rechteck 90">
            <a:extLst>
              <a:ext uri="{FF2B5EF4-FFF2-40B4-BE49-F238E27FC236}">
                <a16:creationId xmlns:a16="http://schemas.microsoft.com/office/drawing/2014/main" id="{4F16FD7E-A17F-4EB1-8AA5-E7C083E97A97}"/>
              </a:ext>
            </a:extLst>
          </p:cNvPr>
          <p:cNvSpPr/>
          <p:nvPr/>
        </p:nvSpPr>
        <p:spPr>
          <a:xfrm>
            <a:off x="3563888" y="673840"/>
            <a:ext cx="1047499" cy="810944"/>
          </a:xfrm>
          <a:prstGeom prst="rect">
            <a:avLst/>
          </a:prstGeom>
          <a:solidFill>
            <a:schemeClr val="accent1">
              <a:lumMod val="40000"/>
              <a:lumOff val="60000"/>
            </a:schemeClr>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pPr>
              <a:spcBef>
                <a:spcPts val="300"/>
              </a:spcBef>
              <a:spcAft>
                <a:spcPts val="300"/>
              </a:spcAft>
            </a:pPr>
            <a:r>
              <a:rPr lang="de-DE" sz="1050" dirty="0" err="1">
                <a:solidFill>
                  <a:schemeClr val="tx1"/>
                </a:solidFill>
              </a:rPr>
              <a:t>Advanced</a:t>
            </a:r>
            <a:r>
              <a:rPr lang="de-DE" sz="1050" dirty="0">
                <a:solidFill>
                  <a:schemeClr val="tx1"/>
                </a:solidFill>
              </a:rPr>
              <a:t> Development Economics        </a:t>
            </a:r>
            <a:r>
              <a:rPr lang="de-DE" sz="1050" i="1" dirty="0">
                <a:solidFill>
                  <a:srgbClr val="0070C0"/>
                </a:solidFill>
              </a:rPr>
              <a:t>4 SWS          6CP</a:t>
            </a:r>
          </a:p>
        </p:txBody>
      </p:sp>
      <p:sp>
        <p:nvSpPr>
          <p:cNvPr id="93" name="Textfeld 92">
            <a:extLst>
              <a:ext uri="{FF2B5EF4-FFF2-40B4-BE49-F238E27FC236}">
                <a16:creationId xmlns:a16="http://schemas.microsoft.com/office/drawing/2014/main" id="{A03FF26E-3130-41B4-A6CE-8C64D0C7685B}"/>
              </a:ext>
            </a:extLst>
          </p:cNvPr>
          <p:cNvSpPr txBox="1"/>
          <p:nvPr/>
        </p:nvSpPr>
        <p:spPr>
          <a:xfrm>
            <a:off x="4136469" y="1529707"/>
            <a:ext cx="792088" cy="215444"/>
          </a:xfrm>
          <a:prstGeom prst="rect">
            <a:avLst/>
          </a:prstGeom>
          <a:noFill/>
        </p:spPr>
        <p:txBody>
          <a:bodyPr wrap="square" rtlCol="0">
            <a:spAutoFit/>
          </a:bodyPr>
          <a:lstStyle/>
          <a:p>
            <a:r>
              <a:rPr lang="de-DE" sz="800" dirty="0"/>
              <a:t>CS0114</a:t>
            </a:r>
          </a:p>
        </p:txBody>
      </p:sp>
      <p:sp>
        <p:nvSpPr>
          <p:cNvPr id="94" name="Textfeld 93">
            <a:extLst>
              <a:ext uri="{FF2B5EF4-FFF2-40B4-BE49-F238E27FC236}">
                <a16:creationId xmlns:a16="http://schemas.microsoft.com/office/drawing/2014/main" id="{788299D3-CE0F-449E-892D-0E9A7F2ED3E2}"/>
              </a:ext>
            </a:extLst>
          </p:cNvPr>
          <p:cNvSpPr txBox="1"/>
          <p:nvPr/>
        </p:nvSpPr>
        <p:spPr>
          <a:xfrm>
            <a:off x="4126305" y="665982"/>
            <a:ext cx="792088" cy="215444"/>
          </a:xfrm>
          <a:prstGeom prst="rect">
            <a:avLst/>
          </a:prstGeom>
          <a:noFill/>
        </p:spPr>
        <p:txBody>
          <a:bodyPr wrap="square" rtlCol="0">
            <a:spAutoFit/>
          </a:bodyPr>
          <a:lstStyle/>
          <a:p>
            <a:r>
              <a:rPr lang="de-DE" sz="800" dirty="0"/>
              <a:t>CS0111</a:t>
            </a:r>
          </a:p>
        </p:txBody>
      </p:sp>
      <p:sp>
        <p:nvSpPr>
          <p:cNvPr id="96" name="Rechteck 95">
            <a:extLst>
              <a:ext uri="{FF2B5EF4-FFF2-40B4-BE49-F238E27FC236}">
                <a16:creationId xmlns:a16="http://schemas.microsoft.com/office/drawing/2014/main" id="{1D092ACB-D451-447D-80E9-1EA51D28DEBB}"/>
              </a:ext>
            </a:extLst>
          </p:cNvPr>
          <p:cNvSpPr/>
          <p:nvPr/>
        </p:nvSpPr>
        <p:spPr>
          <a:xfrm>
            <a:off x="6895129" y="3562066"/>
            <a:ext cx="1047600" cy="803038"/>
          </a:xfrm>
          <a:prstGeom prst="rect">
            <a:avLst/>
          </a:prstGeom>
          <a:solidFill>
            <a:schemeClr val="accent1">
              <a:lumMod val="40000"/>
              <a:lumOff val="60000"/>
            </a:schemeClr>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r>
              <a:rPr lang="de-DE" sz="800" dirty="0">
                <a:solidFill>
                  <a:schemeClr val="tx1"/>
                </a:solidFill>
              </a:rPr>
              <a:t>Innovation and Technology Management </a:t>
            </a:r>
            <a:r>
              <a:rPr lang="de-DE" sz="800" dirty="0" err="1">
                <a:solidFill>
                  <a:schemeClr val="tx1"/>
                </a:solidFill>
              </a:rPr>
              <a:t>of</a:t>
            </a:r>
            <a:r>
              <a:rPr lang="de-DE" sz="800" dirty="0">
                <a:solidFill>
                  <a:schemeClr val="tx1"/>
                </a:solidFill>
              </a:rPr>
              <a:t> </a:t>
            </a:r>
            <a:r>
              <a:rPr lang="de-DE" sz="800" dirty="0" err="1">
                <a:solidFill>
                  <a:schemeClr val="tx1"/>
                </a:solidFill>
              </a:rPr>
              <a:t>Renewable</a:t>
            </a:r>
            <a:r>
              <a:rPr lang="de-DE" sz="800" dirty="0">
                <a:solidFill>
                  <a:schemeClr val="tx1"/>
                </a:solidFill>
              </a:rPr>
              <a:t> Energies</a:t>
            </a:r>
          </a:p>
          <a:p>
            <a:r>
              <a:rPr lang="de-DE" sz="1050" i="1" dirty="0">
                <a:solidFill>
                  <a:srgbClr val="0070C0"/>
                </a:solidFill>
              </a:rPr>
              <a:t>4 SWS          6CP</a:t>
            </a:r>
          </a:p>
        </p:txBody>
      </p:sp>
      <p:sp>
        <p:nvSpPr>
          <p:cNvPr id="97" name="Rechteck 96">
            <a:extLst>
              <a:ext uri="{FF2B5EF4-FFF2-40B4-BE49-F238E27FC236}">
                <a16:creationId xmlns:a16="http://schemas.microsoft.com/office/drawing/2014/main" id="{87CF79D1-6556-4CA9-A5B2-FD75AAFBB58F}"/>
              </a:ext>
            </a:extLst>
          </p:cNvPr>
          <p:cNvSpPr/>
          <p:nvPr/>
        </p:nvSpPr>
        <p:spPr>
          <a:xfrm>
            <a:off x="3563888" y="2690064"/>
            <a:ext cx="1047600" cy="810944"/>
          </a:xfrm>
          <a:prstGeom prst="rect">
            <a:avLst/>
          </a:prstGeom>
          <a:solidFill>
            <a:schemeClr val="accent1">
              <a:lumMod val="40000"/>
              <a:lumOff val="60000"/>
            </a:schemeClr>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r>
              <a:rPr lang="de-DE" sz="900" dirty="0" err="1">
                <a:solidFill>
                  <a:schemeClr val="tx1"/>
                </a:solidFill>
              </a:rPr>
              <a:t>Markets</a:t>
            </a:r>
            <a:r>
              <a:rPr lang="de-DE" sz="900" dirty="0">
                <a:solidFill>
                  <a:schemeClr val="tx1"/>
                </a:solidFill>
              </a:rPr>
              <a:t> </a:t>
            </a:r>
            <a:r>
              <a:rPr lang="de-DE" sz="900" dirty="0" err="1">
                <a:solidFill>
                  <a:schemeClr val="tx1"/>
                </a:solidFill>
              </a:rPr>
              <a:t>for</a:t>
            </a:r>
            <a:r>
              <a:rPr lang="de-DE" sz="900" dirty="0">
                <a:solidFill>
                  <a:schemeClr val="tx1"/>
                </a:solidFill>
              </a:rPr>
              <a:t> Energy and </a:t>
            </a:r>
            <a:r>
              <a:rPr lang="de-DE" sz="900" dirty="0" err="1">
                <a:solidFill>
                  <a:schemeClr val="tx1"/>
                </a:solidFill>
              </a:rPr>
              <a:t>Biobased</a:t>
            </a:r>
            <a:r>
              <a:rPr lang="de-DE" sz="900" dirty="0">
                <a:solidFill>
                  <a:schemeClr val="tx1"/>
                </a:solidFill>
              </a:rPr>
              <a:t> Products</a:t>
            </a:r>
          </a:p>
          <a:p>
            <a:r>
              <a:rPr lang="de-DE" sz="1050" i="1" dirty="0">
                <a:solidFill>
                  <a:srgbClr val="0070C0"/>
                </a:solidFill>
              </a:rPr>
              <a:t>4 SWS          6CP</a:t>
            </a:r>
          </a:p>
        </p:txBody>
      </p:sp>
      <p:sp>
        <p:nvSpPr>
          <p:cNvPr id="98" name="Rechteck 97">
            <a:extLst>
              <a:ext uri="{FF2B5EF4-FFF2-40B4-BE49-F238E27FC236}">
                <a16:creationId xmlns:a16="http://schemas.microsoft.com/office/drawing/2014/main" id="{71866472-7DD2-458B-9829-509D3CA30EAB}"/>
              </a:ext>
            </a:extLst>
          </p:cNvPr>
          <p:cNvSpPr/>
          <p:nvPr/>
        </p:nvSpPr>
        <p:spPr>
          <a:xfrm>
            <a:off x="3563888" y="3554160"/>
            <a:ext cx="1047600" cy="810944"/>
          </a:xfrm>
          <a:prstGeom prst="rect">
            <a:avLst/>
          </a:prstGeom>
          <a:solidFill>
            <a:schemeClr val="accent1">
              <a:lumMod val="40000"/>
              <a:lumOff val="60000"/>
            </a:schemeClr>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r>
              <a:rPr lang="de-DE" sz="1050" dirty="0" err="1">
                <a:solidFill>
                  <a:schemeClr val="tx1"/>
                </a:solidFill>
              </a:rPr>
              <a:t>Personnel</a:t>
            </a:r>
            <a:r>
              <a:rPr lang="de-DE" sz="1050" dirty="0">
                <a:solidFill>
                  <a:schemeClr val="tx1"/>
                </a:solidFill>
              </a:rPr>
              <a:t> and Organizational Economics</a:t>
            </a:r>
          </a:p>
          <a:p>
            <a:r>
              <a:rPr lang="de-DE" sz="1050" i="1" dirty="0">
                <a:solidFill>
                  <a:srgbClr val="0070C0"/>
                </a:solidFill>
              </a:rPr>
              <a:t>4 SWS          6CP</a:t>
            </a:r>
          </a:p>
        </p:txBody>
      </p:sp>
      <p:sp>
        <p:nvSpPr>
          <p:cNvPr id="99" name="Textfeld 98">
            <a:extLst>
              <a:ext uri="{FF2B5EF4-FFF2-40B4-BE49-F238E27FC236}">
                <a16:creationId xmlns:a16="http://schemas.microsoft.com/office/drawing/2014/main" id="{19E20CE7-E41A-4C14-98D1-0DA28299FA18}"/>
              </a:ext>
            </a:extLst>
          </p:cNvPr>
          <p:cNvSpPr txBox="1"/>
          <p:nvPr/>
        </p:nvSpPr>
        <p:spPr>
          <a:xfrm>
            <a:off x="7446983" y="3532287"/>
            <a:ext cx="792088" cy="215444"/>
          </a:xfrm>
          <a:prstGeom prst="rect">
            <a:avLst/>
          </a:prstGeom>
          <a:noFill/>
        </p:spPr>
        <p:txBody>
          <a:bodyPr wrap="square" rtlCol="0">
            <a:spAutoFit/>
          </a:bodyPr>
          <a:lstStyle/>
          <a:p>
            <a:r>
              <a:rPr lang="de-DE" sz="800" dirty="0"/>
              <a:t>CS0146</a:t>
            </a:r>
          </a:p>
        </p:txBody>
      </p:sp>
      <p:sp>
        <p:nvSpPr>
          <p:cNvPr id="100" name="Textfeld 99">
            <a:extLst>
              <a:ext uri="{FF2B5EF4-FFF2-40B4-BE49-F238E27FC236}">
                <a16:creationId xmlns:a16="http://schemas.microsoft.com/office/drawing/2014/main" id="{6C91612F-8ED9-4302-81C1-499336947F34}"/>
              </a:ext>
            </a:extLst>
          </p:cNvPr>
          <p:cNvSpPr txBox="1"/>
          <p:nvPr/>
        </p:nvSpPr>
        <p:spPr>
          <a:xfrm>
            <a:off x="4126699" y="3546813"/>
            <a:ext cx="792088" cy="215444"/>
          </a:xfrm>
          <a:prstGeom prst="rect">
            <a:avLst/>
          </a:prstGeom>
          <a:noFill/>
        </p:spPr>
        <p:txBody>
          <a:bodyPr wrap="square" rtlCol="0">
            <a:spAutoFit/>
          </a:bodyPr>
          <a:lstStyle/>
          <a:p>
            <a:r>
              <a:rPr lang="de-DE" sz="800" dirty="0"/>
              <a:t>CS0122</a:t>
            </a:r>
          </a:p>
        </p:txBody>
      </p:sp>
      <p:sp>
        <p:nvSpPr>
          <p:cNvPr id="101" name="Textfeld 100">
            <a:extLst>
              <a:ext uri="{FF2B5EF4-FFF2-40B4-BE49-F238E27FC236}">
                <a16:creationId xmlns:a16="http://schemas.microsoft.com/office/drawing/2014/main" id="{8572427D-9C53-4EDC-9159-05D7CEFB5A88}"/>
              </a:ext>
            </a:extLst>
          </p:cNvPr>
          <p:cNvSpPr txBox="1"/>
          <p:nvPr/>
        </p:nvSpPr>
        <p:spPr>
          <a:xfrm>
            <a:off x="4137456" y="2678379"/>
            <a:ext cx="792088" cy="215444"/>
          </a:xfrm>
          <a:prstGeom prst="rect">
            <a:avLst/>
          </a:prstGeom>
          <a:noFill/>
        </p:spPr>
        <p:txBody>
          <a:bodyPr wrap="square" rtlCol="0">
            <a:spAutoFit/>
          </a:bodyPr>
          <a:lstStyle/>
          <a:p>
            <a:r>
              <a:rPr lang="de-DE" sz="800" dirty="0"/>
              <a:t>CS0116</a:t>
            </a:r>
          </a:p>
        </p:txBody>
      </p:sp>
      <p:sp>
        <p:nvSpPr>
          <p:cNvPr id="103" name="Rechteck 102">
            <a:extLst>
              <a:ext uri="{FF2B5EF4-FFF2-40B4-BE49-F238E27FC236}">
                <a16:creationId xmlns:a16="http://schemas.microsoft.com/office/drawing/2014/main" id="{7064E6B9-8477-4648-839E-83828C9B4D5D}"/>
              </a:ext>
            </a:extLst>
          </p:cNvPr>
          <p:cNvSpPr/>
          <p:nvPr/>
        </p:nvSpPr>
        <p:spPr>
          <a:xfrm>
            <a:off x="3563888" y="5620853"/>
            <a:ext cx="1047600" cy="810944"/>
          </a:xfrm>
          <a:prstGeom prst="rect">
            <a:avLst/>
          </a:prstGeom>
          <a:solidFill>
            <a:schemeClr val="accent1">
              <a:lumMod val="40000"/>
              <a:lumOff val="60000"/>
            </a:schemeClr>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pPr>
              <a:spcBef>
                <a:spcPts val="300"/>
              </a:spcBef>
              <a:spcAft>
                <a:spcPts val="300"/>
              </a:spcAft>
            </a:pPr>
            <a:r>
              <a:rPr lang="de-DE" sz="900" dirty="0" err="1">
                <a:solidFill>
                  <a:schemeClr val="tx1"/>
                </a:solidFill>
              </a:rPr>
              <a:t>Advanced</a:t>
            </a:r>
            <a:r>
              <a:rPr lang="de-DE" sz="900" dirty="0">
                <a:solidFill>
                  <a:schemeClr val="tx1"/>
                </a:solidFill>
              </a:rPr>
              <a:t> Seminar in Behavioral Economics            </a:t>
            </a:r>
            <a:r>
              <a:rPr lang="de-DE" sz="1050" i="1" dirty="0">
                <a:solidFill>
                  <a:srgbClr val="0070C0"/>
                </a:solidFill>
              </a:rPr>
              <a:t>4 SWS          7CP</a:t>
            </a:r>
          </a:p>
        </p:txBody>
      </p:sp>
      <p:sp>
        <p:nvSpPr>
          <p:cNvPr id="104" name="Rechteck 103">
            <a:extLst>
              <a:ext uri="{FF2B5EF4-FFF2-40B4-BE49-F238E27FC236}">
                <a16:creationId xmlns:a16="http://schemas.microsoft.com/office/drawing/2014/main" id="{A3A5FFCF-2C6F-4EEA-B002-E32A66E05033}"/>
              </a:ext>
            </a:extLst>
          </p:cNvPr>
          <p:cNvSpPr/>
          <p:nvPr/>
        </p:nvSpPr>
        <p:spPr>
          <a:xfrm>
            <a:off x="3563888" y="4743450"/>
            <a:ext cx="1047600" cy="810944"/>
          </a:xfrm>
          <a:prstGeom prst="rect">
            <a:avLst/>
          </a:prstGeom>
          <a:solidFill>
            <a:schemeClr val="accent1">
              <a:lumMod val="40000"/>
              <a:lumOff val="60000"/>
            </a:schemeClr>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pPr>
              <a:spcBef>
                <a:spcPts val="300"/>
              </a:spcBef>
              <a:spcAft>
                <a:spcPts val="300"/>
              </a:spcAft>
            </a:pPr>
            <a:endParaRPr lang="de-DE" sz="800" dirty="0">
              <a:solidFill>
                <a:schemeClr val="tx1"/>
              </a:solidFill>
            </a:endParaRPr>
          </a:p>
          <a:p>
            <a:pPr>
              <a:spcBef>
                <a:spcPts val="300"/>
              </a:spcBef>
              <a:spcAft>
                <a:spcPts val="300"/>
              </a:spcAft>
            </a:pPr>
            <a:endParaRPr lang="de-DE" sz="800" dirty="0">
              <a:solidFill>
                <a:schemeClr val="tx1"/>
              </a:solidFill>
            </a:endParaRPr>
          </a:p>
          <a:p>
            <a:pPr>
              <a:spcBef>
                <a:spcPts val="300"/>
              </a:spcBef>
              <a:spcAft>
                <a:spcPts val="300"/>
              </a:spcAft>
            </a:pPr>
            <a:endParaRPr lang="de-DE" sz="800" dirty="0">
              <a:solidFill>
                <a:schemeClr val="tx1"/>
              </a:solidFill>
            </a:endParaRPr>
          </a:p>
          <a:p>
            <a:pPr>
              <a:spcBef>
                <a:spcPts val="300"/>
              </a:spcBef>
              <a:spcAft>
                <a:spcPts val="300"/>
              </a:spcAft>
            </a:pPr>
            <a:endParaRPr lang="de-DE" sz="800" dirty="0">
              <a:solidFill>
                <a:schemeClr val="tx1"/>
              </a:solidFill>
            </a:endParaRPr>
          </a:p>
          <a:p>
            <a:pPr>
              <a:spcBef>
                <a:spcPts val="300"/>
              </a:spcBef>
              <a:spcAft>
                <a:spcPts val="300"/>
              </a:spcAft>
            </a:pPr>
            <a:endParaRPr lang="de-DE" sz="800" dirty="0">
              <a:solidFill>
                <a:schemeClr val="tx1"/>
              </a:solidFill>
            </a:endParaRPr>
          </a:p>
          <a:p>
            <a:pPr>
              <a:spcBef>
                <a:spcPts val="300"/>
              </a:spcBef>
              <a:spcAft>
                <a:spcPts val="300"/>
              </a:spcAft>
            </a:pPr>
            <a:endParaRPr lang="de-DE" sz="800" dirty="0">
              <a:solidFill>
                <a:schemeClr val="tx1"/>
              </a:solidFill>
            </a:endParaRPr>
          </a:p>
          <a:p>
            <a:pPr>
              <a:spcBef>
                <a:spcPts val="300"/>
              </a:spcBef>
              <a:spcAft>
                <a:spcPts val="300"/>
              </a:spcAft>
            </a:pPr>
            <a:endParaRPr lang="de-DE" sz="800" dirty="0">
              <a:solidFill>
                <a:schemeClr val="tx1"/>
              </a:solidFill>
            </a:endParaRPr>
          </a:p>
          <a:p>
            <a:pPr>
              <a:spcBef>
                <a:spcPts val="300"/>
              </a:spcBef>
              <a:spcAft>
                <a:spcPts val="300"/>
              </a:spcAft>
            </a:pPr>
            <a:r>
              <a:rPr lang="de-DE" sz="800" dirty="0" err="1">
                <a:solidFill>
                  <a:schemeClr val="tx1"/>
                </a:solidFill>
              </a:rPr>
              <a:t>Advanced</a:t>
            </a:r>
            <a:r>
              <a:rPr lang="de-DE" sz="800" dirty="0">
                <a:solidFill>
                  <a:schemeClr val="tx1"/>
                </a:solidFill>
              </a:rPr>
              <a:t> Seminar in </a:t>
            </a:r>
            <a:r>
              <a:rPr lang="de-DE" sz="800" dirty="0" err="1">
                <a:solidFill>
                  <a:schemeClr val="tx1"/>
                </a:solidFill>
              </a:rPr>
              <a:t>Circular</a:t>
            </a:r>
            <a:r>
              <a:rPr lang="de-DE" sz="800" dirty="0">
                <a:solidFill>
                  <a:schemeClr val="tx1"/>
                </a:solidFill>
              </a:rPr>
              <a:t> Economy and </a:t>
            </a:r>
            <a:r>
              <a:rPr lang="de-DE" sz="800" dirty="0" err="1">
                <a:solidFill>
                  <a:schemeClr val="tx1"/>
                </a:solidFill>
              </a:rPr>
              <a:t>Sustainability</a:t>
            </a:r>
            <a:r>
              <a:rPr lang="de-DE" sz="800" dirty="0">
                <a:solidFill>
                  <a:schemeClr val="tx1"/>
                </a:solidFill>
              </a:rPr>
              <a:t> Management            </a:t>
            </a:r>
            <a:r>
              <a:rPr lang="de-DE" sz="1050" i="1" dirty="0">
                <a:solidFill>
                  <a:srgbClr val="0070C0"/>
                </a:solidFill>
              </a:rPr>
              <a:t>4 SWS          7CP</a:t>
            </a:r>
          </a:p>
        </p:txBody>
      </p:sp>
      <p:sp>
        <p:nvSpPr>
          <p:cNvPr id="105" name="Textfeld 104">
            <a:extLst>
              <a:ext uri="{FF2B5EF4-FFF2-40B4-BE49-F238E27FC236}">
                <a16:creationId xmlns:a16="http://schemas.microsoft.com/office/drawing/2014/main" id="{F1D4CBB9-7D5E-4BDB-85AC-36EFB341FD8B}"/>
              </a:ext>
            </a:extLst>
          </p:cNvPr>
          <p:cNvSpPr txBox="1"/>
          <p:nvPr/>
        </p:nvSpPr>
        <p:spPr>
          <a:xfrm>
            <a:off x="4164000" y="4718103"/>
            <a:ext cx="792088" cy="215444"/>
          </a:xfrm>
          <a:prstGeom prst="rect">
            <a:avLst/>
          </a:prstGeom>
          <a:noFill/>
        </p:spPr>
        <p:txBody>
          <a:bodyPr wrap="square" rtlCol="0">
            <a:spAutoFit/>
          </a:bodyPr>
          <a:lstStyle/>
          <a:p>
            <a:r>
              <a:rPr lang="de-DE" sz="800" dirty="0"/>
              <a:t>CS0126</a:t>
            </a:r>
          </a:p>
        </p:txBody>
      </p:sp>
      <p:sp>
        <p:nvSpPr>
          <p:cNvPr id="106" name="Textfeld 105">
            <a:extLst>
              <a:ext uri="{FF2B5EF4-FFF2-40B4-BE49-F238E27FC236}">
                <a16:creationId xmlns:a16="http://schemas.microsoft.com/office/drawing/2014/main" id="{B1CCF4A9-9B5C-444E-8CE9-2640039F20CE}"/>
              </a:ext>
            </a:extLst>
          </p:cNvPr>
          <p:cNvSpPr txBox="1"/>
          <p:nvPr/>
        </p:nvSpPr>
        <p:spPr>
          <a:xfrm>
            <a:off x="4174956" y="5607895"/>
            <a:ext cx="792088" cy="215444"/>
          </a:xfrm>
          <a:prstGeom prst="rect">
            <a:avLst/>
          </a:prstGeom>
          <a:noFill/>
        </p:spPr>
        <p:txBody>
          <a:bodyPr wrap="square" rtlCol="0">
            <a:spAutoFit/>
          </a:bodyPr>
          <a:lstStyle/>
          <a:p>
            <a:r>
              <a:rPr lang="de-DE" sz="800" dirty="0"/>
              <a:t>CS0123</a:t>
            </a:r>
          </a:p>
        </p:txBody>
      </p:sp>
      <p:sp>
        <p:nvSpPr>
          <p:cNvPr id="64" name="Rechteck 63">
            <a:extLst>
              <a:ext uri="{FF2B5EF4-FFF2-40B4-BE49-F238E27FC236}">
                <a16:creationId xmlns:a16="http://schemas.microsoft.com/office/drawing/2014/main" id="{EAD96BA9-0A5D-458B-BAB0-43CC7B1C4FFA}"/>
              </a:ext>
            </a:extLst>
          </p:cNvPr>
          <p:cNvSpPr/>
          <p:nvPr/>
        </p:nvSpPr>
        <p:spPr>
          <a:xfrm>
            <a:off x="6895129" y="2698731"/>
            <a:ext cx="1047600" cy="810944"/>
          </a:xfrm>
          <a:prstGeom prst="rect">
            <a:avLst/>
          </a:prstGeom>
          <a:solidFill>
            <a:schemeClr val="bg1"/>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de-DE" sz="1100" dirty="0">
                <a:solidFill>
                  <a:prstClr val="black"/>
                </a:solidFill>
              </a:rPr>
              <a:t>Allgemeines </a:t>
            </a:r>
            <a:r>
              <a:rPr lang="de-DE" sz="1100" dirty="0" smtClean="0">
                <a:solidFill>
                  <a:prstClr val="black"/>
                </a:solidFill>
              </a:rPr>
              <a:t>Wahlmodul</a:t>
            </a:r>
          </a:p>
          <a:p>
            <a:pPr lvl="0" algn="ctr"/>
            <a:r>
              <a:rPr lang="de-DE" sz="1100" i="1" dirty="0" smtClean="0">
                <a:solidFill>
                  <a:prstClr val="black"/>
                </a:solidFill>
              </a:rPr>
              <a:t>General </a:t>
            </a:r>
            <a:r>
              <a:rPr lang="de-DE" sz="1100" i="1" dirty="0" err="1" smtClean="0">
                <a:solidFill>
                  <a:prstClr val="black"/>
                </a:solidFill>
              </a:rPr>
              <a:t>Elective</a:t>
            </a:r>
            <a:endParaRPr lang="de-DE" sz="1100" i="1" dirty="0">
              <a:solidFill>
                <a:prstClr val="black"/>
              </a:solidFill>
            </a:endParaRPr>
          </a:p>
        </p:txBody>
      </p:sp>
    </p:spTree>
    <p:extLst>
      <p:ext uri="{BB962C8B-B14F-4D97-AF65-F5344CB8AC3E}">
        <p14:creationId xmlns:p14="http://schemas.microsoft.com/office/powerpoint/2010/main" val="2220227295"/>
      </p:ext>
    </p:extLst>
  </p:cSld>
  <p:clrMapOvr>
    <a:masterClrMapping/>
  </p:clrMapOvr>
</p:sld>
</file>

<file path=ppt/theme/theme1.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1521</Words>
  <Application>Microsoft Office PowerPoint</Application>
  <PresentationFormat>Bildschirmpräsentation (4:3)</PresentationFormat>
  <Paragraphs>424</Paragraphs>
  <Slides>6</Slides>
  <Notes>6</Notes>
  <HiddenSlides>0</HiddenSlides>
  <MMClips>0</MMClips>
  <ScaleCrop>false</ScaleCrop>
  <HeadingPairs>
    <vt:vector size="6" baseType="variant">
      <vt:variant>
        <vt:lpstr>Verwendete Schriftarten</vt:lpstr>
      </vt:variant>
      <vt:variant>
        <vt:i4>2</vt:i4>
      </vt:variant>
      <vt:variant>
        <vt:lpstr>Design</vt:lpstr>
      </vt:variant>
      <vt:variant>
        <vt:i4>1</vt:i4>
      </vt:variant>
      <vt:variant>
        <vt:lpstr>Folientitel</vt:lpstr>
      </vt:variant>
      <vt:variant>
        <vt:i4>6</vt:i4>
      </vt:variant>
    </vt:vector>
  </HeadingPairs>
  <TitlesOfParts>
    <vt:vector size="9" baseType="lpstr">
      <vt:lpstr>Arial</vt:lpstr>
      <vt:lpstr>Calibri</vt:lpstr>
      <vt:lpstr>Larissa</vt:lpstr>
      <vt:lpstr>PowerPoint-Präsentation</vt:lpstr>
      <vt:lpstr>PowerPoint-Präsentation</vt:lpstr>
      <vt:lpstr>PowerPoint-Präsentation</vt:lpstr>
      <vt:lpstr>PowerPoint-Präsentation</vt:lpstr>
      <vt:lpstr>PowerPoint-Präsentation</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Sandra Decker</dc:creator>
  <cp:lastModifiedBy>Höldrich, Alexander</cp:lastModifiedBy>
  <cp:revision>257</cp:revision>
  <cp:lastPrinted>2020-09-10T13:57:19Z</cp:lastPrinted>
  <dcterms:created xsi:type="dcterms:W3CDTF">2013-09-19T14:39:12Z</dcterms:created>
  <dcterms:modified xsi:type="dcterms:W3CDTF">2020-10-01T14:37:44Z</dcterms:modified>
</cp:coreProperties>
</file>